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2"/>
  </p:notesMasterIdLst>
  <p:sldIdLst>
    <p:sldId id="264" r:id="rId2"/>
    <p:sldId id="271" r:id="rId3"/>
    <p:sldId id="274" r:id="rId4"/>
    <p:sldId id="265" r:id="rId5"/>
    <p:sldId id="269" r:id="rId6"/>
    <p:sldId id="266" r:id="rId7"/>
    <p:sldId id="262" r:id="rId8"/>
    <p:sldId id="270" r:id="rId9"/>
    <p:sldId id="272" r:id="rId10"/>
    <p:sldId id="267" r:id="rId11"/>
  </p:sldIdLst>
  <p:sldSz cx="12192000" cy="9144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210" autoAdjust="0"/>
    <p:restoredTop sz="94658" autoAdjust="0"/>
  </p:normalViewPr>
  <p:slideViewPr>
    <p:cSldViewPr>
      <p:cViewPr varScale="1">
        <p:scale>
          <a:sx n="90" d="100"/>
          <a:sy n="90" d="100"/>
        </p:scale>
        <p:origin x="856" y="200"/>
      </p:cViewPr>
      <p:guideLst>
        <p:guide orient="horz" pos="288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C420C8-A859-48CA-A565-B485794392F7}" type="datetimeFigureOut">
              <a:rPr lang="de-DE" smtClean="0"/>
              <a:pPr/>
              <a:t>15.11.24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D9CAD9-0BF9-4279-BFBA-F01B61EF356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>
          <a:xfrm>
            <a:off x="0" y="0"/>
            <a:ext cx="12192000" cy="9144000"/>
          </a:xfrm>
          <a:prstGeom prst="rect">
            <a:avLst/>
          </a:prstGeom>
          <a:noFill/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007435" y="2755900"/>
            <a:ext cx="103632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dirty="0"/>
              <a:t>x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 hasCustomPrompt="1"/>
          </p:nvPr>
        </p:nvSpPr>
        <p:spPr>
          <a:xfrm>
            <a:off x="1007435" y="5325767"/>
            <a:ext cx="103632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x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EF89B-F8B4-47B9-8EC4-B31C4CC76C0A}" type="datetime1">
              <a:rPr lang="de-DE" smtClean="0"/>
              <a:t>15.11.24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663730" y="8475137"/>
            <a:ext cx="4864540" cy="486833"/>
          </a:xfrm>
        </p:spPr>
        <p:txBody>
          <a:bodyPr/>
          <a:lstStyle/>
          <a:p>
            <a:r>
              <a:rPr lang="de-DE" dirty="0"/>
              <a:t>LOK – Mobilitätsworkshop 2023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024A3-BFBF-4FD4-99D1-1B7EEF97C988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839200" y="366187"/>
            <a:ext cx="2743200" cy="7802033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09600" y="366187"/>
            <a:ext cx="8026400" cy="7802033"/>
          </a:xfrm>
        </p:spPr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CBE3A-8001-4875-B61E-6469156E0EF9}" type="datetime1">
              <a:rPr lang="de-DE" smtClean="0"/>
              <a:t>15.11.24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BSB – Bürger Solar Beratung Oberursel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024A3-BFBF-4FD4-99D1-1B7EEF97C988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>
          <a:xfrm>
            <a:off x="0" y="0"/>
            <a:ext cx="12192000" cy="1115616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35360" y="182030"/>
            <a:ext cx="9789587" cy="768085"/>
          </a:xfrm>
        </p:spPr>
        <p:txBody>
          <a:bodyPr/>
          <a:lstStyle>
            <a:lvl1pPr algn="l">
              <a:defRPr sz="3200" b="0"/>
            </a:lvl1pPr>
          </a:lstStyle>
          <a:p>
            <a:r>
              <a:rPr lang="de-DE" dirty="0"/>
              <a:t>[Thema hier einfügen]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335360" y="1320800"/>
            <a:ext cx="11521280" cy="689960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 dirty="0"/>
              <a:t>x</a:t>
            </a:r>
          </a:p>
          <a:p>
            <a:pPr lvl="0"/>
            <a:endParaRPr lang="de-DE" dirty="0"/>
          </a:p>
          <a:p>
            <a:pPr lvl="0"/>
            <a:endParaRPr lang="de-DE" dirty="0"/>
          </a:p>
          <a:p>
            <a:pPr lvl="0"/>
            <a:endParaRPr lang="de-DE" dirty="0"/>
          </a:p>
          <a:p>
            <a:pPr lvl="0"/>
            <a:endParaRPr lang="de-DE" dirty="0"/>
          </a:p>
          <a:p>
            <a:pPr lvl="0"/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EC0FB-BB54-4FB5-9F60-3E4402593587}" type="datetime1">
              <a:rPr lang="de-DE" smtClean="0"/>
              <a:t>15.11.24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663730" y="8475137"/>
            <a:ext cx="5073870" cy="486833"/>
          </a:xfrm>
        </p:spPr>
        <p:txBody>
          <a:bodyPr/>
          <a:lstStyle>
            <a:lvl1pPr>
              <a:defRPr sz="1200"/>
            </a:lvl1pPr>
          </a:lstStyle>
          <a:p>
            <a:r>
              <a:rPr lang="de-DE" dirty="0"/>
              <a:t>LOK – LEA 07.10.2024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024A3-BFBF-4FD4-99D1-1B7EEF97C988}" type="slidenum">
              <a:rPr lang="de-DE" smtClean="0"/>
              <a:pPr/>
              <a:t>‹Nr.›</a:t>
            </a:fld>
            <a:endParaRPr lang="de-DE"/>
          </a:p>
        </p:txBody>
      </p:sp>
      <p:pic>
        <p:nvPicPr>
          <p:cNvPr id="11" name="Grafik 10" descr="Ein Bild, das Diagramm enthält.&#10;&#10;Automatisch generierte Beschreibung">
            <a:extLst>
              <a:ext uri="{FF2B5EF4-FFF2-40B4-BE49-F238E27FC236}">
                <a16:creationId xmlns:a16="http://schemas.microsoft.com/office/drawing/2014/main" id="{61A13587-4CB8-DB39-CE1E-73FA53DD772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7128" y="53788"/>
            <a:ext cx="1142125" cy="106606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09600" y="2133603"/>
            <a:ext cx="538480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97600" y="2133603"/>
            <a:ext cx="538480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EAF21-0B15-486B-98CC-5981C4496106}" type="datetime1">
              <a:rPr lang="de-DE" smtClean="0"/>
              <a:t>15.11.24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LOK – Mobilitätsworkshop 2023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024A3-BFBF-4FD4-99D1-1B7EEF97C988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09601" y="2046819"/>
            <a:ext cx="5386917" cy="85301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09601" y="2899833"/>
            <a:ext cx="5386917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93372" y="2046819"/>
            <a:ext cx="5389033" cy="85301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93372" y="2899833"/>
            <a:ext cx="5389033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68ADD-B621-4834-A1AD-B8051F74410E}" type="datetime1">
              <a:rPr lang="de-DE" smtClean="0"/>
              <a:t>15.11.24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BSB – Bürger Solar Beratung Oberursel</a:t>
            </a: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024A3-BFBF-4FD4-99D1-1B7EEF97C988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15845-4699-41EB-8FD4-0CB0ED6F342F}" type="datetime1">
              <a:rPr lang="de-DE" smtClean="0"/>
              <a:t>15.11.24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BSB – Bürger Solar Beratung Oberursel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024A3-BFBF-4FD4-99D1-1B7EEF97C988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757FA-6EFF-46A4-8391-5BB22CB4653C}" type="datetime1">
              <a:rPr lang="de-DE" smtClean="0"/>
              <a:t>15.11.24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BSB – Bürger Solar Beratung Oberursel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024A3-BFBF-4FD4-99D1-1B7EEF97C988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5" y="364067"/>
            <a:ext cx="4011084" cy="154940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766733" y="364071"/>
            <a:ext cx="6815668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09605" y="1913471"/>
            <a:ext cx="4011084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6FAC8-FE64-4BFF-8DA5-14D9B57C6EF8}" type="datetime1">
              <a:rPr lang="de-DE" smtClean="0"/>
              <a:t>15.11.24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BSB – Bürger Solar Beratung Oberursel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024A3-BFBF-4FD4-99D1-1B7EEF97C988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89717" y="6400801"/>
            <a:ext cx="7315200" cy="75565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2389717" y="817033"/>
            <a:ext cx="73152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2389717" y="7156452"/>
            <a:ext cx="7315200" cy="10731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1B629-47DB-4F0A-8E19-F2D738309836}" type="datetime1">
              <a:rPr lang="de-DE" smtClean="0"/>
              <a:t>15.11.24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BSB – Bürger Solar Beratung Oberursel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024A3-BFBF-4FD4-99D1-1B7EEF97C988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E21B9-2CEC-45CF-ACAB-43CAD2C6A275}" type="datetime1">
              <a:rPr lang="de-DE" smtClean="0"/>
              <a:t>15.11.24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BSB – Bürger Solar Beratung Oberursel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024A3-BFBF-4FD4-99D1-1B7EEF97C988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609600" y="366185"/>
            <a:ext cx="109728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09600" y="2133603"/>
            <a:ext cx="10972800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609600" y="8475137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29340B-3C81-440A-A460-489C2181FCAC}" type="datetime1">
              <a:rPr lang="de-DE" smtClean="0"/>
              <a:t>15.11.24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165600" y="8475137"/>
            <a:ext cx="3860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dirty="0"/>
              <a:t>LOK – Mobilitätsworkshop 2023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737600" y="8475137"/>
            <a:ext cx="28448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F024A3-BFBF-4FD4-99D1-1B7EEF97C988}" type="slidenum">
              <a:rPr lang="de-DE" smtClean="0"/>
              <a:pPr/>
              <a:t>‹Nr.›</a:t>
            </a:fld>
            <a:endParaRPr lang="de-DE" dirty="0"/>
          </a:p>
        </p:txBody>
      </p:sp>
      <p:cxnSp>
        <p:nvCxnSpPr>
          <p:cNvPr id="8" name="Gerade Verbindung 7"/>
          <p:cNvCxnSpPr/>
          <p:nvPr userDrawn="1"/>
        </p:nvCxnSpPr>
        <p:spPr>
          <a:xfrm>
            <a:off x="335360" y="8412427"/>
            <a:ext cx="11521280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mailto:solarberatung@oberursel.de" TargetMode="External"/><Relationship Id="rId2" Type="http://schemas.openxmlformats.org/officeDocument/2006/relationships/hyperlink" Target="mailto:solarberatung@l-o-k.de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AE6DBC8-26B1-A0BC-C1CB-E7BF633288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/>
              <a:t>LOK: Plattform für klimarelevante Projekte</a:t>
            </a:r>
          </a:p>
        </p:txBody>
      </p:sp>
      <p:pic>
        <p:nvPicPr>
          <p:cNvPr id="8" name="Inhaltsplatzhalter 7">
            <a:extLst>
              <a:ext uri="{FF2B5EF4-FFF2-40B4-BE49-F238E27FC236}">
                <a16:creationId xmlns:a16="http://schemas.microsoft.com/office/drawing/2014/main" id="{1D714502-FECC-0F42-8CED-3E0433EE3E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0514" y="1239287"/>
            <a:ext cx="5073869" cy="7168117"/>
          </a:xfrm>
        </p:spPr>
      </p:pic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9E17BB5-AD61-DE08-6CE2-D83F6F2CC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EC0FB-BB54-4FB5-9F60-3E4402593587}" type="datetime1">
              <a:rPr lang="de-DE" smtClean="0"/>
              <a:t>15.11.24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D22FF36-FFC6-8518-4508-546472082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Wärmeforum 15.11.2024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5FCA4B6-4689-47DA-4B03-84680A9D77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024A3-BFBF-4FD4-99D1-1B7EEF97C988}" type="slidenum">
              <a:rPr lang="de-DE" smtClean="0"/>
              <a:pPr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162197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3F1C02-91DF-DAA3-F405-11DD245993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A27987A-0E1F-042B-7BE9-2DC82AC243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/>
              <a:t>LOK: Plattform für klimarelevante Projekte</a:t>
            </a:r>
          </a:p>
        </p:txBody>
      </p:sp>
      <p:pic>
        <p:nvPicPr>
          <p:cNvPr id="8" name="Inhaltsplatzhalter 7">
            <a:extLst>
              <a:ext uri="{FF2B5EF4-FFF2-40B4-BE49-F238E27FC236}">
                <a16:creationId xmlns:a16="http://schemas.microsoft.com/office/drawing/2014/main" id="{BCE30D55-6209-3FF1-2BF0-E64B1F95A6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0514" y="1239287"/>
            <a:ext cx="5073869" cy="7168117"/>
          </a:xfrm>
        </p:spPr>
      </p:pic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B5B1FD3-84AD-A28E-DE0F-76F895E5C4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EC0FB-BB54-4FB5-9F60-3E4402593587}" type="datetime1">
              <a:rPr lang="de-DE" smtClean="0"/>
              <a:t>15.11.24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64C0596-1C57-249D-A8FC-A478E43F61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Wärmeforum 15.11.2024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B81B257-49D6-736B-C15E-9CCB9E7FFE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024A3-BFBF-4FD4-99D1-1B7EEF97C988}" type="slidenum">
              <a:rPr lang="de-DE" smtClean="0"/>
              <a:pPr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301384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771A120-B435-B47D-3119-44F2ACB4B8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/>
              <a:t>LOK – ganz viele sind schon dabei: mitmachen!!!</a:t>
            </a:r>
          </a:p>
        </p:txBody>
      </p:sp>
      <p:pic>
        <p:nvPicPr>
          <p:cNvPr id="8" name="Inhaltsplatzhalter 7" descr="Ein Bild, das Person, Kleidung, draußen, Gruppe enthält.&#10;&#10;Automatisch generierte Beschreibung">
            <a:extLst>
              <a:ext uri="{FF2B5EF4-FFF2-40B4-BE49-F238E27FC236}">
                <a16:creationId xmlns:a16="http://schemas.microsoft.com/office/drawing/2014/main" id="{B7DC6D61-8367-BF66-3DA4-B5DAE1D41F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06" y="1777531"/>
            <a:ext cx="11810587" cy="5588938"/>
          </a:xfrm>
        </p:spPr>
      </p:pic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56C5309-CCD2-5F47-DFB9-A4907CF811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EC0FB-BB54-4FB5-9F60-3E4402593587}" type="datetime1">
              <a:rPr lang="de-DE" smtClean="0"/>
              <a:t>15.11.24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9FE614C-D63C-B0B2-6AA7-39D37439B1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Wärmeforum 15.11.2024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26B1ED1-3330-67AE-27E6-A01D412AD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024A3-BFBF-4FD4-99D1-1B7EEF97C988}" type="slidenum">
              <a:rPr lang="de-DE" smtClean="0"/>
              <a:pPr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066229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F91D2E-6AB3-FC3A-CF64-8F48DDC4A8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 err="1"/>
              <a:t>BürgerSolarBeratung</a:t>
            </a:r>
            <a:r>
              <a:rPr lang="de-DE" b="1" dirty="0"/>
              <a:t>: neutral, kompetent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6ABC95E-124E-534A-4CF1-FB9CEAC104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de-DE" dirty="0"/>
              <a:t>Kostenlose Beratung für PV und Balkonsolar Anlagen durch ehrenamtliche Berater der LOK in Zusammenarbeit mit der Stadt Oberursel</a:t>
            </a:r>
          </a:p>
          <a:p>
            <a:r>
              <a:rPr lang="de-DE" dirty="0">
                <a:hlinkClick r:id="rId2"/>
              </a:rPr>
              <a:t>solarberatung@l-o-k.de</a:t>
            </a:r>
            <a:r>
              <a:rPr lang="de-DE" dirty="0"/>
              <a:t> oder </a:t>
            </a:r>
            <a:r>
              <a:rPr lang="de-DE" dirty="0">
                <a:hlinkClick r:id="rId3"/>
              </a:rPr>
              <a:t>solarberatung@oberursel.de</a:t>
            </a:r>
            <a:endParaRPr lang="de-DE" dirty="0"/>
          </a:p>
          <a:p>
            <a:r>
              <a:rPr lang="de-DE" dirty="0"/>
              <a:t>Verbrauchsanalyse</a:t>
            </a:r>
          </a:p>
          <a:p>
            <a:r>
              <a:rPr lang="de-DE" dirty="0"/>
              <a:t>Zukünftige Verbraucher (Wärmepumpe, </a:t>
            </a:r>
            <a:r>
              <a:rPr lang="de-DE" dirty="0" err="1"/>
              <a:t>e</a:t>
            </a:r>
            <a:r>
              <a:rPr lang="de-DE" dirty="0"/>
              <a:t>-Fahrzeug, ...)</a:t>
            </a:r>
          </a:p>
          <a:p>
            <a:r>
              <a:rPr lang="de-DE" dirty="0"/>
              <a:t>Dachbelegung (wieviel PV ist möglich)</a:t>
            </a:r>
          </a:p>
          <a:p>
            <a:r>
              <a:rPr lang="de-DE" dirty="0"/>
              <a:t>Speicher Dimensionierung (Verbrauch in der Nacht?)</a:t>
            </a:r>
          </a:p>
          <a:p>
            <a:r>
              <a:rPr lang="de-DE" dirty="0"/>
              <a:t>Benennen von (lokalen) Handwerkern</a:t>
            </a:r>
          </a:p>
          <a:p>
            <a:r>
              <a:rPr lang="de-DE" dirty="0"/>
              <a:t>Angebotsvergleich</a:t>
            </a:r>
          </a:p>
          <a:p>
            <a:r>
              <a:rPr lang="de-DE" dirty="0"/>
              <a:t>Unterstützung Bau und Ausführung (fallweise)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17185E4-4070-99FE-A363-8264100C11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EC0FB-BB54-4FB5-9F60-3E4402593587}" type="datetime1">
              <a:rPr lang="de-DE" smtClean="0"/>
              <a:t>15.11.24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7EA2219-D9C0-188B-E17A-C373BC657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Wärmeforum 15.11.2024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1201BB-3178-2760-9E5D-E404B72922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024A3-BFBF-4FD4-99D1-1B7EEF97C988}" type="slidenum">
              <a:rPr lang="de-DE" smtClean="0"/>
              <a:pPr/>
              <a:t>3</a:t>
            </a:fld>
            <a:endParaRPr lang="de-DE"/>
          </a:p>
        </p:txBody>
      </p:sp>
      <p:pic>
        <p:nvPicPr>
          <p:cNvPr id="7" name="Inhaltsplatzhalter 8">
            <a:extLst>
              <a:ext uri="{FF2B5EF4-FFF2-40B4-BE49-F238E27FC236}">
                <a16:creationId xmlns:a16="http://schemas.microsoft.com/office/drawing/2014/main" id="{DD93CEB7-F180-E943-E6BB-0EE39E77A4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62440" y="127599"/>
            <a:ext cx="1525013" cy="938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1322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E83931B-F08A-28B1-0791-F71485DEE6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/>
              <a:t>LOK </a:t>
            </a:r>
            <a:r>
              <a:rPr lang="de-DE" b="1" dirty="0" err="1"/>
              <a:t>BürgerSolarBeratung</a:t>
            </a:r>
            <a:r>
              <a:rPr lang="de-DE" b="1" dirty="0"/>
              <a:t>: Solarparty</a:t>
            </a:r>
          </a:p>
        </p:txBody>
      </p:sp>
      <p:pic>
        <p:nvPicPr>
          <p:cNvPr id="8" name="Inhaltsplatzhalter 7" descr="Ein Bild, das Kleidung, Person, Im Haus, Mann enthält.&#10;&#10;Automatisch generierte Beschreibung">
            <a:extLst>
              <a:ext uri="{FF2B5EF4-FFF2-40B4-BE49-F238E27FC236}">
                <a16:creationId xmlns:a16="http://schemas.microsoft.com/office/drawing/2014/main" id="{69EBE172-547F-B483-55FA-5C529F043F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14081" y="2771800"/>
            <a:ext cx="5760640" cy="4320480"/>
          </a:xfrm>
        </p:spPr>
      </p:pic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74591D6-A707-C2B7-D705-689C6CCBF0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EC0FB-BB54-4FB5-9F60-3E4402593587}" type="datetime1">
              <a:rPr lang="de-DE" smtClean="0"/>
              <a:t>15.11.24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E3820A4-C08B-0FBB-F319-C40A24D994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Wärmeforum 15.11.2024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DA8E7C6-5D1E-5B1C-0236-FC4C056A9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024A3-BFBF-4FD4-99D1-1B7EEF97C988}" type="slidenum">
              <a:rPr lang="de-DE" smtClean="0"/>
              <a:pPr/>
              <a:t>4</a:t>
            </a:fld>
            <a:endParaRPr lang="de-DE"/>
          </a:p>
        </p:txBody>
      </p:sp>
      <p:pic>
        <p:nvPicPr>
          <p:cNvPr id="10" name="Grafik 9" descr="Ein Bild, das Kleidung, Person, Mann, Im Haus enthält.&#10;&#10;Automatisch generierte Beschreibung">
            <a:extLst>
              <a:ext uri="{FF2B5EF4-FFF2-40B4-BE49-F238E27FC236}">
                <a16:creationId xmlns:a16="http://schemas.microsoft.com/office/drawing/2014/main" id="{1F763DC1-491F-8CBC-7D8F-24295DFA7C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0153" y="1705654"/>
            <a:ext cx="4395608" cy="3296706"/>
          </a:xfrm>
          <a:prstGeom prst="rect">
            <a:avLst/>
          </a:prstGeom>
        </p:spPr>
      </p:pic>
      <p:sp>
        <p:nvSpPr>
          <p:cNvPr id="11" name="AutoShape 2">
            <a:extLst>
              <a:ext uri="{FF2B5EF4-FFF2-40B4-BE49-F238E27FC236}">
                <a16:creationId xmlns:a16="http://schemas.microsoft.com/office/drawing/2014/main" id="{F813FE6D-6DB2-5644-3933-00279ACA398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4419600"/>
            <a:ext cx="2312640" cy="2312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2" name="AutoShape 4">
            <a:extLst>
              <a:ext uri="{FF2B5EF4-FFF2-40B4-BE49-F238E27FC236}">
                <a16:creationId xmlns:a16="http://schemas.microsoft.com/office/drawing/2014/main" id="{66103CBF-CC36-1A55-35CA-9C782E236A1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4419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14" name="Grafik 13" descr="Ein Bild, das Kleidung, Person, draußen, Mobiliar enthält.&#10;&#10;Automatisch generierte Beschreibung">
            <a:extLst>
              <a:ext uri="{FF2B5EF4-FFF2-40B4-BE49-F238E27FC236}">
                <a16:creationId xmlns:a16="http://schemas.microsoft.com/office/drawing/2014/main" id="{BB8B753D-3D84-EF21-B643-45D003F3B1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957" y="5189941"/>
            <a:ext cx="4104456" cy="3078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8901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4F7848D-AA92-532D-7C02-1A98DC3685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/>
              <a:t>PV Zubau: nicht nachlassen ... (</a:t>
            </a:r>
            <a:r>
              <a:rPr lang="de-DE" b="1" dirty="0" err="1"/>
              <a:t>Wattbewerb</a:t>
            </a:r>
            <a:r>
              <a:rPr lang="de-DE" b="1" dirty="0"/>
              <a:t>) 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8ACF6C6-D990-0354-E6BE-B2EB5A1921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EC0FB-BB54-4FB5-9F60-3E4402593587}" type="datetime1">
              <a:rPr lang="de-DE" smtClean="0"/>
              <a:t>15.11.24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1CBF359-1846-8F4B-8A4E-0B8642ED62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LOK - Wärmeforum 15.11.2024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5503876-31F0-DE91-50C0-D61D62BB7B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024A3-BFBF-4FD4-99D1-1B7EEF97C988}" type="slidenum">
              <a:rPr lang="de-DE" smtClean="0"/>
              <a:pPr/>
              <a:t>5</a:t>
            </a:fld>
            <a:endParaRPr lang="de-DE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435F97FE-4E41-AC54-E7D2-D3A21A3A78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84226"/>
            <a:ext cx="5828703" cy="3128400"/>
          </a:xfrm>
          <a:prstGeom prst="rect">
            <a:avLst/>
          </a:prstGeom>
        </p:spPr>
      </p:pic>
      <p:pic>
        <p:nvPicPr>
          <p:cNvPr id="12" name="Inhaltsplatzhalter 11">
            <a:extLst>
              <a:ext uri="{FF2B5EF4-FFF2-40B4-BE49-F238E27FC236}">
                <a16:creationId xmlns:a16="http://schemas.microsoft.com/office/drawing/2014/main" id="{4F81D656-23AA-6B5E-605A-FCB4FBF435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99946" y="4888565"/>
            <a:ext cx="5828703" cy="3111378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28FEF4FF-D834-5DB4-DA76-6B3AE6AF54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8596" y="1583888"/>
            <a:ext cx="5347222" cy="2925694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78F5F384-85A6-AF6F-DEB0-202F7BF0CA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68016" y="5017889"/>
            <a:ext cx="5715121" cy="2925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0289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74EC16E-C028-116A-3F76-34D52B1BD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800" b="1" dirty="0"/>
              <a:t>Wärmewende: LOK Veranstaltungen </a:t>
            </a:r>
            <a:br>
              <a:rPr lang="de-DE" sz="2800" b="1" dirty="0"/>
            </a:br>
            <a:r>
              <a:rPr lang="de-DE" sz="2800" b="1" dirty="0"/>
              <a:t>Information von BürgerInnen</a:t>
            </a:r>
          </a:p>
        </p:txBody>
      </p:sp>
      <p:pic>
        <p:nvPicPr>
          <p:cNvPr id="8" name="Inhaltsplatzhalter 7" descr="Ein Bild, das Kleidung, Person, Wand, Im Haus enthält.&#10;&#10;Automatisch generierte Beschreibung">
            <a:extLst>
              <a:ext uri="{FF2B5EF4-FFF2-40B4-BE49-F238E27FC236}">
                <a16:creationId xmlns:a16="http://schemas.microsoft.com/office/drawing/2014/main" id="{2E6245AC-9979-777F-2BEB-345FDD2D87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57516" y="2266058"/>
            <a:ext cx="6899275" cy="5174456"/>
          </a:xfrm>
        </p:spPr>
      </p:pic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5768D3D-069D-A652-A5C2-1D226E648A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EC0FB-BB54-4FB5-9F60-3E4402593587}" type="datetime1">
              <a:rPr lang="de-DE" smtClean="0"/>
              <a:t>15.11.24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48598DD-8254-4904-9CD7-DE1E1B0B1D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Wärmeforum 15.11.2024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FD9A8DA-ABCA-70EE-EFAF-06C6760827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024A3-BFBF-4FD4-99D1-1B7EEF97C988}" type="slidenum">
              <a:rPr lang="de-DE" smtClean="0"/>
              <a:pPr/>
              <a:t>6</a:t>
            </a:fld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EA2DD0CA-5502-A844-EA4D-2E7807EB5E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8332" y="3923928"/>
            <a:ext cx="6078536" cy="4176464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F088F498-2FB5-F508-03D2-88DE3CA055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9976" y="1691680"/>
            <a:ext cx="3004132" cy="2025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9714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842194B-C5D4-14A7-E11F-6400AC2C8B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/>
              <a:t>LOK </a:t>
            </a:r>
            <a:r>
              <a:rPr lang="de-DE" b="1" dirty="0" err="1"/>
              <a:t>Solarpioneers</a:t>
            </a:r>
            <a:r>
              <a:rPr lang="de-DE" b="1" dirty="0"/>
              <a:t> (Gymnasium Oberursel)</a:t>
            </a:r>
          </a:p>
        </p:txBody>
      </p:sp>
      <p:pic>
        <p:nvPicPr>
          <p:cNvPr id="8" name="Inhaltsplatzhalter 7" descr="Ein Bild, das Person, Kleidung, Schuhwerk, Lächeln enthält.&#10;&#10;Automatisch generierte Beschreibung">
            <a:extLst>
              <a:ext uri="{FF2B5EF4-FFF2-40B4-BE49-F238E27FC236}">
                <a16:creationId xmlns:a16="http://schemas.microsoft.com/office/drawing/2014/main" id="{537C04EA-408B-C6E6-3A71-7BED7492A0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7967" y="3275856"/>
            <a:ext cx="5215759" cy="3297027"/>
          </a:xfrm>
        </p:spPr>
      </p:pic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412F54C-835E-70DA-D710-AFD3AEE22B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EC0FB-BB54-4FB5-9F60-3E4402593587}" type="datetime1">
              <a:rPr lang="de-DE" smtClean="0"/>
              <a:t>15.11.24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F9E882D-4DB3-2327-5E56-BBC974C00C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Wärmeforum 15.11.2024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5C338DD-9A7E-B187-AD69-C8D61D298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024A3-BFBF-4FD4-99D1-1B7EEF97C988}" type="slidenum">
              <a:rPr lang="de-DE" smtClean="0"/>
              <a:pPr/>
              <a:t>7</a:t>
            </a:fld>
            <a:endParaRPr lang="de-DE"/>
          </a:p>
        </p:txBody>
      </p:sp>
      <p:pic>
        <p:nvPicPr>
          <p:cNvPr id="10" name="Grafik 9" descr="Ein Bild, das Kleidung, Person, Mann, Menschliches Gesicht enthält.&#10;&#10;Automatisch generierte Beschreibung">
            <a:extLst>
              <a:ext uri="{FF2B5EF4-FFF2-40B4-BE49-F238E27FC236}">
                <a16:creationId xmlns:a16="http://schemas.microsoft.com/office/drawing/2014/main" id="{AE3137DC-477F-BD43-4A06-831FCA4EB6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477" y="5292080"/>
            <a:ext cx="4068667" cy="2507053"/>
          </a:xfrm>
          <a:prstGeom prst="rect">
            <a:avLst/>
          </a:prstGeom>
        </p:spPr>
      </p:pic>
      <p:pic>
        <p:nvPicPr>
          <p:cNvPr id="12" name="Grafik 11" descr="Ein Bild, das Kleidung, Person, Schuhwerk, Gruppe enthält.&#10;&#10;Automatisch generierte Beschreibung">
            <a:extLst>
              <a:ext uri="{FF2B5EF4-FFF2-40B4-BE49-F238E27FC236}">
                <a16:creationId xmlns:a16="http://schemas.microsoft.com/office/drawing/2014/main" id="{4D8F6336-ED05-5D51-3EEF-B76B9E283C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448" y="1825591"/>
            <a:ext cx="4042696" cy="3155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5094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365476-E52E-A754-3A50-C867F51878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323528"/>
            <a:ext cx="9789587" cy="768085"/>
          </a:xfrm>
        </p:spPr>
        <p:txBody>
          <a:bodyPr/>
          <a:lstStyle/>
          <a:p>
            <a:r>
              <a:rPr lang="de-DE" b="1" dirty="0"/>
              <a:t>LOK Veranstaltungen, morgen, übermorgen, ...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47DE5B7-5BA1-4351-DB47-5DC8EDA708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EC0FB-BB54-4FB5-9F60-3E4402593587}" type="datetime1">
              <a:rPr lang="de-DE" smtClean="0"/>
              <a:t>15.11.24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A5E9E14-3E8C-4025-9784-AAEDA4734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Wärmeforum 15.11.2024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A3AE913-2A99-08FF-1EE2-46963F4671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024A3-BFBF-4FD4-99D1-1B7EEF97C988}" type="slidenum">
              <a:rPr lang="de-DE" smtClean="0"/>
              <a:pPr/>
              <a:t>8</a:t>
            </a:fld>
            <a:endParaRPr lang="de-DE"/>
          </a:p>
        </p:txBody>
      </p:sp>
      <p:pic>
        <p:nvPicPr>
          <p:cNvPr id="9" name="Inhaltsplatzhalter 8">
            <a:extLst>
              <a:ext uri="{FF2B5EF4-FFF2-40B4-BE49-F238E27FC236}">
                <a16:creationId xmlns:a16="http://schemas.microsoft.com/office/drawing/2014/main" id="{E4DF1543-2618-ED02-57C7-33CE7C1398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9376" y="1333737"/>
            <a:ext cx="4965451" cy="6899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5147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FEDA5C-3641-516D-2369-ABE05C5607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AA486C7-B3C5-9DB0-1B72-8951EFCC17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323528"/>
            <a:ext cx="9789587" cy="768085"/>
          </a:xfrm>
        </p:spPr>
        <p:txBody>
          <a:bodyPr/>
          <a:lstStyle/>
          <a:p>
            <a:r>
              <a:rPr lang="de-DE" b="1" dirty="0"/>
              <a:t>LOK Veranstaltungen, morgen, übermorgen, ...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7419308-B546-C7E2-9536-FD0AEA626F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EC0FB-BB54-4FB5-9F60-3E4402593587}" type="datetime1">
              <a:rPr lang="de-DE" smtClean="0"/>
              <a:t>15.11.24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4B69E30-485D-A799-0F41-BD7AA278EC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Wärmeforum 15.11.2024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3E240A5-B9E0-8AA6-7340-6097CFF6CE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024A3-BFBF-4FD4-99D1-1B7EEF97C988}" type="slidenum">
              <a:rPr lang="de-DE" smtClean="0"/>
              <a:pPr/>
              <a:t>9</a:t>
            </a:fld>
            <a:endParaRPr lang="de-DE"/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07C24F5D-03B8-C6AC-96F7-064559B7A0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 algn="l"/>
            <a:endParaRPr lang="de-DE" b="0" i="0" u="none" strike="noStrike" dirty="0">
              <a:solidFill>
                <a:srgbClr val="000000"/>
              </a:solidFill>
              <a:effectLst/>
              <a:latin typeface="Verdana" panose="020B0604030504040204" pitchFamily="34" charset="0"/>
            </a:endParaRPr>
          </a:p>
          <a:p>
            <a:pPr marL="0" indent="0" algn="l">
              <a:buNone/>
            </a:pPr>
            <a:r>
              <a:rPr lang="de-DE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Liebe </a:t>
            </a:r>
            <a:r>
              <a:rPr lang="de-DE" b="0" i="0" u="none" strike="noStrike" dirty="0" err="1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LOKis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 und LOK-Interessierte,</a:t>
            </a:r>
          </a:p>
          <a:p>
            <a:pPr marL="0" indent="0" algn="l">
              <a:buNone/>
            </a:pPr>
            <a:endParaRPr lang="de-DE" b="0" i="0" u="none" strike="noStrike" dirty="0">
              <a:solidFill>
                <a:srgbClr val="000000"/>
              </a:solidFill>
              <a:effectLst/>
              <a:latin typeface="Verdana" panose="020B0604030504040204" pitchFamily="34" charset="0"/>
            </a:endParaRPr>
          </a:p>
          <a:p>
            <a:pPr marL="0" indent="0" algn="l">
              <a:buNone/>
            </a:pPr>
            <a:r>
              <a:rPr lang="de-DE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einmal jährlich treffen sich die "Aktiven" der verschiedenen LOK-Projektgruppen, um sich untereinander auszutauschen, sich wechselseitig zu inspirieren und auch um sich untereinander und das LOK-Kernteam kennenzulernen.</a:t>
            </a:r>
          </a:p>
          <a:p>
            <a:pPr marL="0" indent="0" algn="l">
              <a:buNone/>
            </a:pPr>
            <a:r>
              <a:rPr lang="de-DE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Das ist die Gelegenheit für alle im Info-Verteiler Stehenden, die einzelnen Projektgruppen (im Moment sind es 9 Aktive Gruppen) innerhalb der LOK kennenzulernen und sich mit den Projektmitgliedern inhaltlich auszutauschen.</a:t>
            </a:r>
          </a:p>
          <a:p>
            <a:pPr marL="0" indent="0" algn="l">
              <a:buNone/>
            </a:pPr>
            <a:r>
              <a:rPr lang="de-DE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Deshalb würden wir uns freuen Euch beim </a:t>
            </a:r>
            <a:r>
              <a:rPr lang="de-DE" b="1" i="0" u="none" strike="noStrike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Verdana" panose="020B0604030504040204" pitchFamily="34" charset="0"/>
              </a:rPr>
              <a:t>LOK-</a:t>
            </a:r>
            <a:r>
              <a:rPr lang="de-DE" b="1" i="0" u="none" strike="noStrike" dirty="0" err="1">
                <a:solidFill>
                  <a:srgbClr val="000000"/>
                </a:solidFill>
                <a:effectLst/>
                <a:highlight>
                  <a:srgbClr val="FFFF00"/>
                </a:highlight>
                <a:latin typeface="Verdana" panose="020B0604030504040204" pitchFamily="34" charset="0"/>
              </a:rPr>
              <a:t>Aktiventreffen</a:t>
            </a:r>
            <a:r>
              <a:rPr lang="de-DE" b="1" i="0" u="none" strike="noStrike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Verdana" panose="020B0604030504040204" pitchFamily="34" charset="0"/>
              </a:rPr>
              <a:t> am Dienstag den  19.11.2024, 19:00 im Kulturcafé Windrose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Verdana" panose="020B0604030504040204" pitchFamily="34" charset="0"/>
              </a:rPr>
              <a:t> 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begrüßen zu können.</a:t>
            </a:r>
          </a:p>
          <a:p>
            <a:pPr marL="0" indent="0" algn="l">
              <a:buNone/>
            </a:pPr>
            <a:br>
              <a:rPr lang="de-DE" b="0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</a:br>
            <a:r>
              <a:rPr lang="de-DE" b="1" i="0" u="none" strike="noStrike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Vorstellung neuer Themen:</a:t>
            </a:r>
          </a:p>
          <a:p>
            <a:pPr marL="0" indent="0" algn="l">
              <a:buNone/>
            </a:pPr>
            <a:endParaRPr lang="de-DE" b="0" i="0" u="none" strike="noStrike" dirty="0">
              <a:solidFill>
                <a:srgbClr val="000000"/>
              </a:solidFill>
              <a:effectLst/>
              <a:latin typeface="Verdana" panose="020B0604030504040204" pitchFamily="34" charset="0"/>
            </a:endParaRPr>
          </a:p>
          <a:p>
            <a:r>
              <a:rPr lang="de-DE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Klein-Windkraft auf Dächern (Michael Kahlstatt)</a:t>
            </a:r>
          </a:p>
          <a:p>
            <a:r>
              <a:rPr lang="de-DE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Regelmäßiges gemeinsames Kochen, </a:t>
            </a:r>
            <a:r>
              <a:rPr lang="de-DE" dirty="0">
                <a:solidFill>
                  <a:srgbClr val="000000"/>
                </a:solidFill>
                <a:latin typeface="Helvetica" pitchFamily="2" charset="0"/>
              </a:rPr>
              <a:t>auch 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mit geretteten Lebensmitteln (Carla)</a:t>
            </a:r>
          </a:p>
          <a:p>
            <a:r>
              <a:rPr lang="de-DE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Konzept des Weltackers (N.N.) </a:t>
            </a:r>
          </a:p>
          <a:p>
            <a:r>
              <a:rPr lang="de-DE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Mobilität (N.N.)</a:t>
            </a:r>
          </a:p>
          <a:p>
            <a:r>
              <a:rPr lang="de-DE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E-Mobilität Tag</a:t>
            </a:r>
            <a:r>
              <a:rPr lang="de-DE" dirty="0">
                <a:solidFill>
                  <a:srgbClr val="000000"/>
                </a:solidFill>
                <a:latin typeface="Helvetica" pitchFamily="2" charset="0"/>
              </a:rPr>
              <a:t>: Erfahrungsaustausch von </a:t>
            </a:r>
            <a:r>
              <a:rPr lang="de-DE" dirty="0" err="1">
                <a:solidFill>
                  <a:srgbClr val="000000"/>
                </a:solidFill>
                <a:latin typeface="Helvetica" pitchFamily="2" charset="0"/>
              </a:rPr>
              <a:t>e</a:t>
            </a:r>
            <a:r>
              <a:rPr lang="de-DE" dirty="0">
                <a:solidFill>
                  <a:srgbClr val="000000"/>
                </a:solidFill>
                <a:latin typeface="Helvetica" pitchFamily="2" charset="0"/>
              </a:rPr>
              <a:t>-Fahrzeug Nutzern, Lastenrad Nutzern etc.</a:t>
            </a:r>
            <a:endParaRPr lang="de-DE" b="0" i="0" u="none" strike="noStrike" dirty="0">
              <a:solidFill>
                <a:srgbClr val="000000"/>
              </a:solidFill>
              <a:effectLst/>
              <a:latin typeface="Helvetica" pitchFamily="2" charset="0"/>
            </a:endParaRPr>
          </a:p>
          <a:p>
            <a:endParaRPr lang="de-DE" dirty="0">
              <a:solidFill>
                <a:srgbClr val="000000"/>
              </a:solidFill>
              <a:latin typeface="Helvetica" pitchFamily="2" charset="0"/>
            </a:endParaRPr>
          </a:p>
          <a:p>
            <a:pPr marL="0" indent="0" algn="l">
              <a:buNone/>
            </a:pPr>
            <a:endParaRPr lang="de-DE" b="1" dirty="0">
              <a:solidFill>
                <a:srgbClr val="000000"/>
              </a:solidFill>
              <a:latin typeface="Helvetica" pitchFamily="2" charset="0"/>
            </a:endParaRPr>
          </a:p>
          <a:p>
            <a:pPr marL="0" indent="0" algn="l">
              <a:buNone/>
            </a:pPr>
            <a:endParaRPr lang="de-DE" b="1" dirty="0">
              <a:solidFill>
                <a:srgbClr val="000000"/>
              </a:solidFill>
              <a:latin typeface="Helvetica" pitchFamily="2" charset="0"/>
            </a:endParaRPr>
          </a:p>
          <a:p>
            <a:pPr marL="0" indent="0" algn="l">
              <a:buNone/>
            </a:pPr>
            <a:r>
              <a:rPr lang="de-DE" b="1" dirty="0">
                <a:solidFill>
                  <a:srgbClr val="000000"/>
                </a:solidFill>
                <a:latin typeface="Helvetica" pitchFamily="2" charset="0"/>
              </a:rPr>
              <a:t>Hinweis:</a:t>
            </a:r>
          </a:p>
          <a:p>
            <a:pPr marL="0" indent="0" algn="l">
              <a:buNone/>
            </a:pPr>
            <a:endParaRPr lang="de-DE" b="0" i="0" u="none" strike="noStrike" dirty="0">
              <a:solidFill>
                <a:srgbClr val="000000"/>
              </a:solidFill>
              <a:effectLst/>
              <a:latin typeface="Helvetica" pitchFamily="2" charset="0"/>
            </a:endParaRPr>
          </a:p>
          <a:p>
            <a:pPr marL="0" indent="0" algn="l">
              <a:buNone/>
            </a:pPr>
            <a:r>
              <a:rPr lang="de-DE" dirty="0">
                <a:solidFill>
                  <a:srgbClr val="000000"/>
                </a:solidFill>
                <a:highlight>
                  <a:srgbClr val="FFFF00"/>
                </a:highlight>
                <a:latin typeface="Helvetica" pitchFamily="2" charset="0"/>
              </a:rPr>
              <a:t>Jeden Samstag bis zum Wahltag </a:t>
            </a:r>
            <a:r>
              <a:rPr lang="de-DE" b="0" i="0" u="none" strike="noStrike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Helvetica" pitchFamily="2" charset="0"/>
              </a:rPr>
              <a:t> “Bündnis für Demokratie und Menschenwürde“ Präsenz in der Innenstadt - </a:t>
            </a:r>
            <a:r>
              <a:rPr lang="de-DE" b="1" i="0" u="none" strike="noStrike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Helvetica" pitchFamily="2" charset="0"/>
              </a:rPr>
              <a:t>Mitmachen erwünscht</a:t>
            </a:r>
          </a:p>
          <a:p>
            <a:pPr marL="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83631328"/>
      </p:ext>
    </p:extLst>
  </p:cSld>
  <p:clrMapOvr>
    <a:masterClrMapping/>
  </p:clrMapOvr>
</p:sld>
</file>

<file path=ppt/theme/theme1.xml><?xml version="1.0" encoding="utf-8"?>
<a:theme xmlns:a="http://schemas.openxmlformats.org/drawingml/2006/main" name="Larissa-Design">
  <a:themeElements>
    <a:clrScheme name="Papi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340</Words>
  <Application>Microsoft Macintosh PowerPoint</Application>
  <PresentationFormat>Benutzerdefiniert</PresentationFormat>
  <Paragraphs>70</Paragraphs>
  <Slides>10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10</vt:i4>
      </vt:variant>
    </vt:vector>
  </HeadingPairs>
  <TitlesOfParts>
    <vt:vector size="15" baseType="lpstr">
      <vt:lpstr>Arial</vt:lpstr>
      <vt:lpstr>Calibri</vt:lpstr>
      <vt:lpstr>Helvetica</vt:lpstr>
      <vt:lpstr>Verdana</vt:lpstr>
      <vt:lpstr>Larissa-Design</vt:lpstr>
      <vt:lpstr>LOK: Plattform für klimarelevante Projekte</vt:lpstr>
      <vt:lpstr>LOK – ganz viele sind schon dabei: mitmachen!!!</vt:lpstr>
      <vt:lpstr>BürgerSolarBeratung: neutral, kompetent </vt:lpstr>
      <vt:lpstr>LOK BürgerSolarBeratung: Solarparty</vt:lpstr>
      <vt:lpstr>PV Zubau: nicht nachlassen ... (Wattbewerb) </vt:lpstr>
      <vt:lpstr>Wärmewende: LOK Veranstaltungen  Information von BürgerInnen</vt:lpstr>
      <vt:lpstr>LOK Solarpioneers (Gymnasium Oberursel)</vt:lpstr>
      <vt:lpstr>LOK Veranstaltungen, morgen, übermorgen, ...</vt:lpstr>
      <vt:lpstr>LOK Veranstaltungen, morgen, übermorgen, ...</vt:lpstr>
      <vt:lpstr>LOK: Plattform für klimarelevante Projekte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Kahlstatt</dc:creator>
  <cp:lastModifiedBy>Heinz Jungermann</cp:lastModifiedBy>
  <cp:revision>34</cp:revision>
  <dcterms:created xsi:type="dcterms:W3CDTF">2020-09-27T13:05:12Z</dcterms:created>
  <dcterms:modified xsi:type="dcterms:W3CDTF">2024-11-15T12:39:44Z</dcterms:modified>
</cp:coreProperties>
</file>