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8" r:id="rId50"/>
    <p:sldId id="304" r:id="rId51"/>
    <p:sldId id="305" r:id="rId52"/>
    <p:sldId id="306" r:id="rId53"/>
    <p:sldId id="307" r:id="rId54"/>
    <p:sldId id="309" r:id="rId55"/>
    <p:sldId id="310" r:id="rId56"/>
    <p:sldId id="318" r:id="rId57"/>
    <p:sldId id="319" r:id="rId58"/>
    <p:sldId id="320" r:id="rId59"/>
    <p:sldId id="321" r:id="rId60"/>
    <p:sldId id="322" r:id="rId61"/>
    <p:sldId id="323" r:id="rId62"/>
    <p:sldId id="317" r:id="rId63"/>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guide pos="3840"/>
        <p:guide orient="horz" pos="2160"/>
      </p:guideLst>
    </p:cSldViewPr>
  </p:slideViewPr>
  <p:notesTextViewPr>
    <p:cViewPr>
      <p:scale>
        <a:sx n="1" d="1"/>
        <a:sy n="1" d="1"/>
      </p:scale>
      <p:origin x="0" y="0"/>
    </p:cViewPr>
  </p:notesTextViewPr>
  <p:sorterViewPr>
    <p:cViewPr>
      <p:scale>
        <a:sx n="100" d="100"/>
        <a:sy n="100" d="100"/>
      </p:scale>
      <p:origin x="0" y="-5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16F02D79-EFF6-479D-A558-AC4190837A6D}" type="datetimeFigureOut">
              <a:rPr lang="de-DE"/>
              <a:t>29.04.2024</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1B41FE57-B30C-4399-98C2-376C741DE8A3}"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0256A927-1D67-423A-B5EC-C739D83754E2}" type="slidenum">
              <a:rPr lang="de-DE"/>
              <a:t>4</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Ak/MM </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18</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19</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20</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 </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27</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29</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30</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31</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32</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marL="0" marR="0" lvl="0" indent="0" algn="r" defTabSz="914400">
              <a:lnSpc>
                <a:spcPct val="100000"/>
              </a:lnSpc>
              <a:spcBef>
                <a:spcPts val="0"/>
              </a:spcBef>
              <a:spcAft>
                <a:spcPts val="0"/>
              </a:spcAft>
              <a:buClrTx/>
              <a:buSzTx/>
              <a:buFontTx/>
              <a:buNone/>
              <a:defRPr/>
            </a:pPr>
            <a:fld id="{0256A927-1D67-423A-B5EC-C739D83754E2}" type="slidenum">
              <a:rPr lang="de-DE" sz="1200" b="0" i="0" u="none" strike="noStrike" cap="none" spc="0">
                <a:ln>
                  <a:noFill/>
                </a:ln>
                <a:solidFill>
                  <a:prstClr val="black"/>
                </a:solidFill>
                <a:latin typeface="Calibri"/>
                <a:ea typeface="Arial"/>
                <a:cs typeface="Arial"/>
              </a:rPr>
              <a:t>41</a:t>
            </a:fld>
            <a:endParaRPr lang="de-DE" sz="1200" b="0" i="0" u="none" strike="noStrike" cap="none" spc="0">
              <a:ln>
                <a:noFill/>
              </a:ln>
              <a:solidFill>
                <a:prstClr val="black"/>
              </a:solidFill>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MM/AK</a:t>
            </a: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43</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0256A927-1D67-423A-B5EC-C739D83754E2}" type="slidenum">
              <a:rPr lang="de-DE"/>
              <a:t>5</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MM/AK</a:t>
            </a: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44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MM</a:t>
            </a:r>
            <a:endParaRPr/>
          </a:p>
        </p:txBody>
      </p:sp>
      <p:sp>
        <p:nvSpPr>
          <p:cNvPr id="4" name="Foliennummernplatzhalter 3"/>
          <p:cNvSpPr>
            <a:spLocks noGrp="1"/>
          </p:cNvSpPr>
          <p:nvPr>
            <p:ph type="sldNum" sz="quarter" idx="10"/>
          </p:nvPr>
        </p:nvSpPr>
        <p:spPr bwMode="auto"/>
        <p:txBody>
          <a:bodyPr/>
          <a:lstStyle/>
          <a:p>
            <a:pPr>
              <a:defRPr/>
            </a:pPr>
            <a:fld id="{0256A927-1D67-423A-B5EC-C739D83754E2}" type="slidenum">
              <a:rPr lang="de-DE"/>
              <a:t>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  Tn = 2 jährliches Regereignis  19,2mm Niederschlagshöhe und 60 min</a:t>
            </a:r>
            <a:endParaRPr/>
          </a:p>
        </p:txBody>
      </p:sp>
      <p:sp>
        <p:nvSpPr>
          <p:cNvPr id="4" name="Foliennummernplatzhalter 3"/>
          <p:cNvSpPr>
            <a:spLocks noGrp="1"/>
          </p:cNvSpPr>
          <p:nvPr>
            <p:ph type="sldNum" sz="quarter" idx="10"/>
          </p:nvPr>
        </p:nvSpPr>
        <p:spPr bwMode="auto"/>
        <p:txBody>
          <a:bodyPr/>
          <a:lstStyle/>
          <a:p>
            <a:pPr>
              <a:defRPr/>
            </a:pPr>
            <a:fld id="{0256A927-1D67-423A-B5EC-C739D83754E2}" type="slidenum">
              <a:rPr lang="de-DE"/>
              <a:t>7</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a:solidFill>
                  <a:schemeClr val="tx1"/>
                </a:solidFill>
                <a:latin typeface="Calibri"/>
                <a:ea typeface="Arial"/>
                <a:cs typeface="Arial"/>
              </a:rPr>
              <a:t>AK</a:t>
            </a:r>
            <a:endParaRPr lang="de-DE"/>
          </a:p>
        </p:txBody>
      </p:sp>
      <p:sp>
        <p:nvSpPr>
          <p:cNvPr id="4" name="Foliennummernplatzhalter 3"/>
          <p:cNvSpPr>
            <a:spLocks noGrp="1"/>
          </p:cNvSpPr>
          <p:nvPr>
            <p:ph type="sldNum" sz="quarter" idx="10"/>
          </p:nvPr>
        </p:nvSpPr>
        <p:spPr bwMode="auto"/>
        <p:txBody>
          <a:bodyPr/>
          <a:lstStyle/>
          <a:p>
            <a:pPr>
              <a:defRPr/>
            </a:pPr>
            <a:fld id="{0256A927-1D67-423A-B5EC-C739D83754E2}" type="slidenum">
              <a:rPr lang="de-DE"/>
              <a:t>8</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11</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12</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15</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ak</a:t>
            </a:r>
            <a:endParaRPr/>
          </a:p>
        </p:txBody>
      </p:sp>
      <p:sp>
        <p:nvSpPr>
          <p:cNvPr id="4" name="Foliennummernplatzhalter 3"/>
          <p:cNvSpPr>
            <a:spLocks noGrp="1"/>
          </p:cNvSpPr>
          <p:nvPr>
            <p:ph type="sldNum" sz="quarter" idx="10"/>
          </p:nvPr>
        </p:nvSpPr>
        <p:spPr bwMode="auto"/>
        <p:txBody>
          <a:bodyPr/>
          <a:lstStyle/>
          <a:p>
            <a:pPr>
              <a:defRPr/>
            </a:pPr>
            <a:fld id="{97F96F66-1105-4EAA-89B0-8CEFB4C23706}" type="slidenum">
              <a:rPr lang="de-DE"/>
              <a:t>16</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oberursel.de/" TargetMode="External"/><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hyperlink" Target="https://www.instagram.com/oberursel_im_dialog/?hl=de" TargetMode="External"/><Relationship Id="rId5" Type="http://schemas.openxmlformats.org/officeDocument/2006/relationships/hyperlink" Target="https://www.facebook.com/OberurselimDialog/?locale=de_DE" TargetMode="External"/><Relationship Id="rId4" Type="http://schemas.openxmlformats.org/officeDocument/2006/relationships/hyperlink" Target="mailto:info@oberursel.de"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mailto:info@oberursel.de" TargetMode="External"/><Relationship Id="rId2" Type="http://schemas.openxmlformats.org/officeDocument/2006/relationships/hyperlink" Target="http://www.oberursel.de/" TargetMode="External"/><Relationship Id="rId1" Type="http://schemas.openxmlformats.org/officeDocument/2006/relationships/slideMaster" Target="../slideMasters/slideMaster1.xml"/><Relationship Id="rId5" Type="http://schemas.openxmlformats.org/officeDocument/2006/relationships/hyperlink" Target="https://www.instagram.com/oberursel_im_dialog/?hl=de" TargetMode="External"/><Relationship Id="rId4" Type="http://schemas.openxmlformats.org/officeDocument/2006/relationships/hyperlink" Target="https://www.facebook.com/OberurselimDialog/?locale=de_DE"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oberursel.de/" TargetMode="External"/><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instagram.com/oberursel_im_dialog/?hl=de" TargetMode="External"/><Relationship Id="rId5" Type="http://schemas.openxmlformats.org/officeDocument/2006/relationships/hyperlink" Target="https://www.facebook.com/OberurselimDialog/?locale=de_DE" TargetMode="External"/><Relationship Id="rId4" Type="http://schemas.openxmlformats.org/officeDocument/2006/relationships/hyperlink" Target="mailto:info@oberursel.de"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info@oberursel.de" TargetMode="External"/><Relationship Id="rId2" Type="http://schemas.openxmlformats.org/officeDocument/2006/relationships/hyperlink" Target="http://www.oberursel.de/" TargetMode="External"/><Relationship Id="rId1" Type="http://schemas.openxmlformats.org/officeDocument/2006/relationships/slideMaster" Target="../slideMasters/slideMaster1.xml"/><Relationship Id="rId5" Type="http://schemas.openxmlformats.org/officeDocument/2006/relationships/hyperlink" Target="https://www.instagram.com/oberursel_im_dialog/?hl=de" TargetMode="External"/><Relationship Id="rId4" Type="http://schemas.openxmlformats.org/officeDocument/2006/relationships/hyperlink" Target="https://www.facebook.com/OberurselimDialog/?locale=de_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838200" y="1825625"/>
            <a:ext cx="10515600" cy="2370360"/>
          </a:xfrm>
        </p:spPr>
        <p:txBody>
          <a:bodyPr anchor="b">
            <a:normAutofit/>
          </a:bodyPr>
          <a:lstStyle>
            <a:lvl1pPr algn="ctr">
              <a:defRPr sz="5400" b="0"/>
            </a:lvl1pPr>
          </a:lstStyle>
          <a:p>
            <a:pPr>
              <a:defRPr/>
            </a:pPr>
            <a:r>
              <a:rPr lang="de-DE"/>
              <a:t>Titelmasterformat durch Klicken bearbeiten</a:t>
            </a:r>
          </a:p>
        </p:txBody>
      </p:sp>
      <p:sp>
        <p:nvSpPr>
          <p:cNvPr id="3" name="Untertitel 2"/>
          <p:cNvSpPr>
            <a:spLocks noGrp="1"/>
          </p:cNvSpPr>
          <p:nvPr>
            <p:ph type="subTitle" idx="1"/>
          </p:nvPr>
        </p:nvSpPr>
        <p:spPr bwMode="auto">
          <a:xfrm>
            <a:off x="838200" y="4311339"/>
            <a:ext cx="10515600" cy="17952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231B1567-ACC7-4C2D-B1DF-7FDC7C543642}" type="datetime1">
              <a:rPr lang="de-DE"/>
              <a:t>29.04.2024</a:t>
            </a:fld>
            <a:endParaRPr lang="de-DE"/>
          </a:p>
        </p:txBody>
      </p:sp>
      <p:sp>
        <p:nvSpPr>
          <p:cNvPr id="3" name="Fußzeilenplatzhalter 2"/>
          <p:cNvSpPr>
            <a:spLocks noGrp="1"/>
          </p:cNvSpPr>
          <p:nvPr>
            <p:ph type="ftr" sz="quarter" idx="11"/>
          </p:nvPr>
        </p:nvSpPr>
        <p:spPr bwMode="auto"/>
        <p:txBody>
          <a:bodyPr/>
          <a:lstStyle/>
          <a:p>
            <a:pPr>
              <a:defRPr/>
            </a:pPr>
            <a:endParaRPr lang="de-DE"/>
          </a:p>
        </p:txBody>
      </p:sp>
      <p:sp>
        <p:nvSpPr>
          <p:cNvPr id="4" name="Foliennummernplatzhalter 3"/>
          <p:cNvSpPr>
            <a:spLocks noGrp="1"/>
          </p:cNvSpPr>
          <p:nvPr>
            <p:ph type="sldNum" sz="quarter" idx="12"/>
          </p:nvPr>
        </p:nvSpPr>
        <p:spPr bwMode="auto"/>
        <p:txBody>
          <a:bodyPr/>
          <a:lstStyle/>
          <a:p>
            <a:pPr>
              <a:defRPr/>
            </a:pPr>
            <a:fld id="{2A675260-6A81-452E-8B9F-EE8C27DFED5B}" type="slidenum">
              <a:rPr lang="de-DE"/>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2 Inhalt  ">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4441800" y="1816100"/>
            <a:ext cx="6912000" cy="4290444"/>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5" name="Datumsplatzhalter 4"/>
          <p:cNvSpPr>
            <a:spLocks noGrp="1"/>
          </p:cNvSpPr>
          <p:nvPr>
            <p:ph type="dt" sz="half" idx="10"/>
          </p:nvPr>
        </p:nvSpPr>
        <p:spPr bwMode="auto"/>
        <p:txBody>
          <a:bodyPr/>
          <a:lstStyle/>
          <a:p>
            <a:pPr>
              <a:defRPr/>
            </a:pPr>
            <a:fld id="{79DD1957-1780-4D87-B3BC-8FF5E0BD18BA}" type="datetime1">
              <a:rPr lang="de-DE"/>
              <a:t>29.04.2024</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2A675260-6A81-452E-8B9F-EE8C27DFED5B}" type="slidenum">
              <a:rPr lang="de-DE"/>
              <a:t>‹Nr.›</a:t>
            </a:fld>
            <a:endParaRPr lang="de-DE"/>
          </a:p>
        </p:txBody>
      </p:sp>
      <p:sp>
        <p:nvSpPr>
          <p:cNvPr id="11" name="Inhaltsplatzhalter 2"/>
          <p:cNvSpPr>
            <a:spLocks noGrp="1"/>
          </p:cNvSpPr>
          <p:nvPr>
            <p:ph idx="13"/>
          </p:nvPr>
        </p:nvSpPr>
        <p:spPr bwMode="auto">
          <a:xfrm>
            <a:off x="838198" y="1825625"/>
            <a:ext cx="3456000" cy="4280919"/>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4" name="Textplatzhalter 9"/>
          <p:cNvSpPr>
            <a:spLocks noGrp="1"/>
          </p:cNvSpPr>
          <p:nvPr>
            <p:ph type="body" sz="quarter" idx="14" hasCustomPrompt="1"/>
          </p:nvPr>
        </p:nvSpPr>
        <p:spPr bwMode="auto">
          <a:xfrm>
            <a:off x="838198" y="6117657"/>
            <a:ext cx="3456000" cy="180000"/>
          </a:xfrm>
        </p:spPr>
        <p:txBody>
          <a:bodyPr>
            <a:noAutofit/>
          </a:bodyPr>
          <a:lstStyle>
            <a:lvl1pPr marL="0" indent="0" algn="l" defTabSz="914400">
              <a:buNone/>
              <a:defRPr lang="de-DE" sz="800">
                <a:solidFill>
                  <a:schemeClr val="tx1">
                    <a:tint val="75000"/>
                  </a:schemeClr>
                </a:solidFill>
                <a:latin typeface="Arial"/>
                <a:ea typeface="+mn-ea"/>
                <a:cs typeface="Arial"/>
              </a:defRPr>
            </a:lvl1pPr>
          </a:lstStyle>
          <a:p>
            <a:pPr marL="0" lvl="0" indent="0" algn="l" defTabSz="914400">
              <a:lnSpc>
                <a:spcPct val="90000"/>
              </a:lnSpc>
              <a:spcBef>
                <a:spcPts val="1000"/>
              </a:spcBef>
              <a:buClr>
                <a:srgbClr val="314EA3"/>
              </a:buClr>
              <a:buFont typeface="Arial"/>
              <a:buNone/>
              <a:defRPr/>
            </a:pPr>
            <a:r>
              <a:rPr lang="de-DE"/>
              <a:t>Bildquelle</a:t>
            </a:r>
          </a:p>
        </p:txBody>
      </p:sp>
      <p:sp>
        <p:nvSpPr>
          <p:cNvPr id="10" name="Titelplatzhalter 1"/>
          <p:cNvSpPr>
            <a:spLocks noGrp="1"/>
          </p:cNvSpPr>
          <p:nvPr>
            <p:ph type="title"/>
          </p:nvPr>
        </p:nvSpPr>
        <p:spPr bwMode="auto">
          <a:xfrm>
            <a:off x="838198" y="365125"/>
            <a:ext cx="8587811" cy="1325563"/>
          </a:xfrm>
          <a:prstGeom prst="rect">
            <a:avLst/>
          </a:prstGeom>
        </p:spPr>
        <p:txBody>
          <a:bodyPr vert="horz" lIns="91440" tIns="45720" rIns="91440" bIns="45720" rtlCol="0" anchor="ctr">
            <a:normAutofit/>
          </a:bodyPr>
          <a:lstStyle/>
          <a:p>
            <a:pPr>
              <a:defRPr/>
            </a:pPr>
            <a:r>
              <a:rPr lang="de-DE"/>
              <a:t>Titelmasterformat durch Klicken bearbeiten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ext und 3 Bilder">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p>
        </p:txBody>
      </p:sp>
      <p:sp>
        <p:nvSpPr>
          <p:cNvPr id="3" name="Inhaltsplatzhalter 2"/>
          <p:cNvSpPr>
            <a:spLocks noGrp="1"/>
          </p:cNvSpPr>
          <p:nvPr>
            <p:ph idx="1"/>
          </p:nvPr>
        </p:nvSpPr>
        <p:spPr bwMode="auto">
          <a:xfrm>
            <a:off x="838200" y="1825625"/>
            <a:ext cx="10515600" cy="1870074"/>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 name="Datumsplatzhalter 3"/>
          <p:cNvSpPr>
            <a:spLocks noGrp="1"/>
          </p:cNvSpPr>
          <p:nvPr>
            <p:ph type="dt" sz="half" idx="10"/>
          </p:nvPr>
        </p:nvSpPr>
        <p:spPr bwMode="auto"/>
        <p:txBody>
          <a:bodyPr/>
          <a:lstStyle/>
          <a:p>
            <a:pPr>
              <a:defRPr/>
            </a:pPr>
            <a:fld id="{3A3AB1C9-0CAB-4599-87DA-BBEFE95FAB45}"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2A675260-6A81-452E-8B9F-EE8C27DFED5B}" type="slidenum">
              <a:rPr lang="de-DE"/>
              <a:t>‹Nr.›</a:t>
            </a:fld>
            <a:endParaRPr lang="de-DE"/>
          </a:p>
        </p:txBody>
      </p:sp>
      <p:sp>
        <p:nvSpPr>
          <p:cNvPr id="7" name="Bildplatzhalter 2"/>
          <p:cNvSpPr>
            <a:spLocks noGrp="1"/>
          </p:cNvSpPr>
          <p:nvPr>
            <p:ph type="pic" idx="13"/>
          </p:nvPr>
        </p:nvSpPr>
        <p:spPr bwMode="auto">
          <a:xfrm>
            <a:off x="838198" y="3794329"/>
            <a:ext cx="3420000" cy="23122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p>
        </p:txBody>
      </p:sp>
      <p:sp>
        <p:nvSpPr>
          <p:cNvPr id="8" name="Bildplatzhalter 2"/>
          <p:cNvSpPr>
            <a:spLocks noGrp="1"/>
          </p:cNvSpPr>
          <p:nvPr>
            <p:ph type="pic" idx="14"/>
          </p:nvPr>
        </p:nvSpPr>
        <p:spPr bwMode="auto">
          <a:xfrm>
            <a:off x="4385999" y="3794329"/>
            <a:ext cx="3420000" cy="23122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p>
        </p:txBody>
      </p:sp>
      <p:sp>
        <p:nvSpPr>
          <p:cNvPr id="9" name="Bildplatzhalter 2"/>
          <p:cNvSpPr>
            <a:spLocks noGrp="1"/>
          </p:cNvSpPr>
          <p:nvPr>
            <p:ph type="pic" idx="15"/>
          </p:nvPr>
        </p:nvSpPr>
        <p:spPr bwMode="auto">
          <a:xfrm>
            <a:off x="7933800" y="3794328"/>
            <a:ext cx="3420000" cy="23122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p>
        </p:txBody>
      </p:sp>
      <p:sp>
        <p:nvSpPr>
          <p:cNvPr id="26" name="Textplatzhalter 9"/>
          <p:cNvSpPr>
            <a:spLocks noGrp="1"/>
          </p:cNvSpPr>
          <p:nvPr>
            <p:ph type="body" sz="quarter" idx="16" hasCustomPrompt="1"/>
          </p:nvPr>
        </p:nvSpPr>
        <p:spPr bwMode="auto">
          <a:xfrm>
            <a:off x="7933800" y="6117656"/>
            <a:ext cx="3420000" cy="180000"/>
          </a:xfrm>
        </p:spPr>
        <p:txBody>
          <a:bodyPr>
            <a:noAutofit/>
          </a:bodyPr>
          <a:lstStyle>
            <a:lvl1pPr marL="0" indent="0" algn="r" defTabSz="914400">
              <a:buNone/>
              <a:defRPr lang="de-DE" sz="800">
                <a:solidFill>
                  <a:schemeClr val="tx1">
                    <a:tint val="75000"/>
                  </a:schemeClr>
                </a:solidFill>
                <a:latin typeface="Arial"/>
                <a:ea typeface="+mn-ea"/>
                <a:cs typeface="Arial"/>
              </a:defRPr>
            </a:lvl1pPr>
          </a:lstStyle>
          <a:p>
            <a:pPr marL="0" lvl="0" indent="0" algn="l" defTabSz="914400">
              <a:lnSpc>
                <a:spcPct val="90000"/>
              </a:lnSpc>
              <a:spcBef>
                <a:spcPts val="1000"/>
              </a:spcBef>
              <a:buClr>
                <a:srgbClr val="314EA3"/>
              </a:buClr>
              <a:buFont typeface="Arial"/>
              <a:buNone/>
              <a:defRPr/>
            </a:pPr>
            <a:r>
              <a:rPr lang="de-DE"/>
              <a:t>Bildquelle</a:t>
            </a:r>
          </a:p>
        </p:txBody>
      </p:sp>
      <p:sp>
        <p:nvSpPr>
          <p:cNvPr id="27" name="Textplatzhalter 9"/>
          <p:cNvSpPr>
            <a:spLocks noGrp="1"/>
          </p:cNvSpPr>
          <p:nvPr>
            <p:ph type="body" sz="quarter" idx="17" hasCustomPrompt="1"/>
          </p:nvPr>
        </p:nvSpPr>
        <p:spPr bwMode="auto">
          <a:xfrm>
            <a:off x="4385999" y="6117656"/>
            <a:ext cx="3420000" cy="180000"/>
          </a:xfrm>
        </p:spPr>
        <p:txBody>
          <a:bodyPr>
            <a:noAutofit/>
          </a:bodyPr>
          <a:lstStyle>
            <a:lvl1pPr marL="0" indent="0" algn="l" defTabSz="914400">
              <a:buNone/>
              <a:defRPr lang="de-DE" sz="800">
                <a:solidFill>
                  <a:schemeClr val="tx1">
                    <a:tint val="75000"/>
                  </a:schemeClr>
                </a:solidFill>
                <a:latin typeface="Arial"/>
                <a:ea typeface="+mn-ea"/>
                <a:cs typeface="Arial"/>
              </a:defRPr>
            </a:lvl1pPr>
          </a:lstStyle>
          <a:p>
            <a:pPr marL="0" lvl="0" indent="0" algn="l" defTabSz="914400">
              <a:lnSpc>
                <a:spcPct val="90000"/>
              </a:lnSpc>
              <a:spcBef>
                <a:spcPts val="1000"/>
              </a:spcBef>
              <a:buClr>
                <a:srgbClr val="314EA3"/>
              </a:buClr>
              <a:buFont typeface="Arial"/>
              <a:buNone/>
              <a:defRPr/>
            </a:pPr>
            <a:r>
              <a:rPr lang="de-DE"/>
              <a:t>Bildquelle</a:t>
            </a:r>
          </a:p>
        </p:txBody>
      </p:sp>
      <p:sp>
        <p:nvSpPr>
          <p:cNvPr id="28" name="Textplatzhalter 9"/>
          <p:cNvSpPr>
            <a:spLocks noGrp="1"/>
          </p:cNvSpPr>
          <p:nvPr>
            <p:ph type="body" sz="quarter" idx="18" hasCustomPrompt="1"/>
          </p:nvPr>
        </p:nvSpPr>
        <p:spPr bwMode="auto">
          <a:xfrm>
            <a:off x="838198" y="6117656"/>
            <a:ext cx="3420000" cy="180000"/>
          </a:xfrm>
        </p:spPr>
        <p:txBody>
          <a:bodyPr anchor="ctr">
            <a:noAutofit/>
          </a:bodyPr>
          <a:lstStyle>
            <a:lvl1pPr marL="0" indent="0" algn="l" defTabSz="914400">
              <a:buNone/>
              <a:defRPr lang="de-DE" sz="800">
                <a:solidFill>
                  <a:schemeClr val="tx1">
                    <a:tint val="75000"/>
                  </a:schemeClr>
                </a:solidFill>
                <a:latin typeface="Arial"/>
                <a:ea typeface="+mn-ea"/>
                <a:cs typeface="Arial"/>
              </a:defRPr>
            </a:lvl1pPr>
          </a:lstStyle>
          <a:p>
            <a:pPr lvl="0">
              <a:defRPr/>
            </a:pPr>
            <a:r>
              <a:rPr lang="de-DE"/>
              <a:t>Bildquelle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Meilensteine">
    <p:spTree>
      <p:nvGrpSpPr>
        <p:cNvPr id="1" name=""/>
        <p:cNvGrpSpPr/>
        <p:nvPr/>
      </p:nvGrpSpPr>
      <p:grpSpPr bwMode="auto">
        <a:xfrm>
          <a:off x="0" y="0"/>
          <a:ext cx="0" cy="0"/>
          <a:chOff x="0" y="0"/>
          <a:chExt cx="0" cy="0"/>
        </a:xfrm>
      </p:grpSpPr>
      <p:sp>
        <p:nvSpPr>
          <p:cNvPr id="52" name="Textplatzhalter 31"/>
          <p:cNvSpPr>
            <a:spLocks noGrp="1"/>
          </p:cNvSpPr>
          <p:nvPr>
            <p:ph type="body" sz="quarter" idx="23" hasCustomPrompt="1"/>
          </p:nvPr>
        </p:nvSpPr>
        <p:spPr bwMode="auto">
          <a:xfrm>
            <a:off x="3131544" y="1837470"/>
            <a:ext cx="1589752" cy="1800000"/>
          </a:xfrm>
        </p:spPr>
        <p:txBody>
          <a:bodyPr anchor="b">
            <a:normAutofit/>
          </a:bodyPr>
          <a:lstStyle>
            <a:lvl1pPr marL="0" indent="0">
              <a:buNone/>
              <a:defRPr sz="1800"/>
            </a:lvl1pPr>
          </a:lstStyle>
          <a:p>
            <a:pPr lvl="0">
              <a:defRPr/>
            </a:pPr>
            <a:r>
              <a:rPr lang="de-DE"/>
              <a:t>Beschreibung</a:t>
            </a:r>
          </a:p>
        </p:txBody>
      </p:sp>
      <p:grpSp>
        <p:nvGrpSpPr>
          <p:cNvPr id="47" name="Gruppieren 46"/>
          <p:cNvGrpSpPr/>
          <p:nvPr userDrawn="1"/>
        </p:nvGrpSpPr>
        <p:grpSpPr bwMode="auto">
          <a:xfrm>
            <a:off x="9736693" y="1985923"/>
            <a:ext cx="1440000" cy="1661210"/>
            <a:chOff x="1031832" y="1976260"/>
            <a:chExt cx="1440000" cy="1661210"/>
          </a:xfrm>
          <a:solidFill>
            <a:schemeClr val="accent1"/>
          </a:solidFill>
        </p:grpSpPr>
        <p:sp>
          <p:nvSpPr>
            <p:cNvPr id="48" name="Rechteck 47"/>
            <p:cNvSpPr/>
            <p:nvPr userDrawn="1"/>
          </p:nvSpPr>
          <p:spPr bwMode="auto">
            <a:xfrm>
              <a:off x="1031832" y="1976260"/>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9" name="Gleichschenkliges Dreieck 48"/>
            <p:cNvSpPr/>
            <p:nvPr userDrawn="1"/>
          </p:nvSpPr>
          <p:spPr bwMode="auto">
            <a:xfrm rot="10800000">
              <a:off x="1627918" y="3416260"/>
              <a:ext cx="247828" cy="22121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51" name="Textplatzhalter 40"/>
          <p:cNvSpPr>
            <a:spLocks noGrp="1"/>
          </p:cNvSpPr>
          <p:nvPr>
            <p:ph type="body" sz="quarter" idx="22" hasCustomPrompt="1"/>
          </p:nvPr>
        </p:nvSpPr>
        <p:spPr bwMode="auto">
          <a:xfrm>
            <a:off x="9742318" y="1995586"/>
            <a:ext cx="1428750" cy="1430337"/>
          </a:xfrm>
          <a:prstGeom prst="rect">
            <a:avLst/>
          </a:prstGeom>
          <a:solidFill>
            <a:schemeClr val="accent1"/>
          </a:solidFill>
        </p:spPr>
        <p:txBody>
          <a:bodyPr anchor="ctr"/>
          <a:lstStyle>
            <a:lvl1pPr marL="0" indent="0" algn="ctr">
              <a:buNone/>
              <a:defRPr b="1">
                <a:solidFill>
                  <a:schemeClr val="bg1"/>
                </a:solidFill>
              </a:defRPr>
            </a:lvl1pPr>
          </a:lstStyle>
          <a:p>
            <a:pPr lvl="0">
              <a:defRPr/>
            </a:pPr>
            <a:r>
              <a:rPr lang="de-DE"/>
              <a:t>Titel / Jahr</a:t>
            </a:r>
          </a:p>
        </p:txBody>
      </p:sp>
      <p:grpSp>
        <p:nvGrpSpPr>
          <p:cNvPr id="42" name="Gruppieren 41"/>
          <p:cNvGrpSpPr/>
          <p:nvPr userDrawn="1"/>
        </p:nvGrpSpPr>
        <p:grpSpPr bwMode="auto">
          <a:xfrm>
            <a:off x="5376167" y="1985923"/>
            <a:ext cx="1440000" cy="1661210"/>
            <a:chOff x="1031832" y="1976260"/>
            <a:chExt cx="1440000" cy="1661210"/>
          </a:xfrm>
          <a:solidFill>
            <a:schemeClr val="accent1"/>
          </a:solidFill>
        </p:grpSpPr>
        <p:sp>
          <p:nvSpPr>
            <p:cNvPr id="43" name="Rechteck 42"/>
            <p:cNvSpPr/>
            <p:nvPr userDrawn="1"/>
          </p:nvSpPr>
          <p:spPr bwMode="auto">
            <a:xfrm>
              <a:off x="1031832" y="1976260"/>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4" name="Gleichschenkliges Dreieck 43"/>
            <p:cNvSpPr/>
            <p:nvPr userDrawn="1"/>
          </p:nvSpPr>
          <p:spPr bwMode="auto">
            <a:xfrm rot="10800000">
              <a:off x="1627918" y="3416260"/>
              <a:ext cx="247828" cy="22121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7" name="Shape 3791"/>
          <p:cNvSpPr/>
          <p:nvPr userDrawn="1"/>
        </p:nvSpPr>
        <p:spPr bwMode="auto">
          <a:xfrm flipH="1">
            <a:off x="3175" y="3806042"/>
            <a:ext cx="12188825" cy="0"/>
          </a:xfrm>
          <a:prstGeom prst="line">
            <a:avLst/>
          </a:prstGeom>
          <a:noFill/>
          <a:ln w="38100" cap="flat">
            <a:solidFill>
              <a:schemeClr val="bg1">
                <a:lumMod val="85000"/>
              </a:schemeClr>
            </a:solidFill>
            <a:prstDash val="solid"/>
            <a:miter lim="400000"/>
          </a:ln>
          <a:effectLst/>
        </p:spPr>
        <p:txBody>
          <a:bodyPr wrap="square" lIns="19050" tIns="19050" rIns="19050" bIns="19050" numCol="1" anchor="ctr">
            <a:noAutofit/>
          </a:bodyPr>
          <a:lstStyle/>
          <a:p>
            <a:pPr>
              <a:defRPr sz="800">
                <a:solidFill>
                  <a:srgbClr val="000000"/>
                </a:solidFill>
                <a:latin typeface="Helvetica"/>
                <a:ea typeface="Helvetica"/>
                <a:cs typeface="Helvetica"/>
              </a:defRPr>
            </a:pPr>
            <a:endParaRPr sz="550">
              <a:latin typeface="Lato Light"/>
              <a:ea typeface="Lato Light"/>
              <a:cs typeface="Lato Light"/>
            </a:endParaRPr>
          </a:p>
        </p:txBody>
      </p:sp>
      <p:sp>
        <p:nvSpPr>
          <p:cNvPr id="8" name="Shape 3792"/>
          <p:cNvSpPr/>
          <p:nvPr userDrawn="1"/>
        </p:nvSpPr>
        <p:spPr bwMode="auto">
          <a:xfrm>
            <a:off x="7068676" y="3711564"/>
            <a:ext cx="188382" cy="188382"/>
          </a:xfrm>
          <a:prstGeom prst="ellipse">
            <a:avLst/>
          </a:prstGeom>
          <a:solidFill>
            <a:schemeClr val="bg1">
              <a:lumMod val="85000"/>
            </a:schemeClr>
          </a:solidFill>
          <a:ln w="12700" cap="flat">
            <a:noFill/>
            <a:miter lim="400000"/>
          </a:ln>
          <a:effectLst/>
        </p:spPr>
        <p:txBody>
          <a:bodyPr wrap="square" lIns="0" tIns="0" rIns="0" bIns="0" numCol="1" anchor="ctr">
            <a:noAutofit/>
          </a:bodyPr>
          <a:lstStyle/>
          <a:p>
            <a:pPr>
              <a:defRPr/>
            </a:pPr>
            <a:endParaRPr sz="2550">
              <a:latin typeface="Lato Light"/>
            </a:endParaRPr>
          </a:p>
        </p:txBody>
      </p:sp>
      <p:sp>
        <p:nvSpPr>
          <p:cNvPr id="9" name="Shape 3793"/>
          <p:cNvSpPr/>
          <p:nvPr userDrawn="1"/>
        </p:nvSpPr>
        <p:spPr bwMode="auto">
          <a:xfrm>
            <a:off x="4941384" y="3711564"/>
            <a:ext cx="188382" cy="188382"/>
          </a:xfrm>
          <a:prstGeom prst="ellipse">
            <a:avLst/>
          </a:prstGeom>
          <a:solidFill>
            <a:schemeClr val="bg1">
              <a:lumMod val="85000"/>
            </a:schemeClr>
          </a:solidFill>
          <a:ln w="12700" cap="flat">
            <a:noFill/>
            <a:miter lim="400000"/>
          </a:ln>
          <a:effectLst/>
        </p:spPr>
        <p:txBody>
          <a:bodyPr wrap="square" lIns="0" tIns="0" rIns="0" bIns="0" numCol="1" anchor="ctr">
            <a:noAutofit/>
          </a:bodyPr>
          <a:lstStyle/>
          <a:p>
            <a:pPr>
              <a:defRPr/>
            </a:pPr>
            <a:endParaRPr sz="2550">
              <a:latin typeface="Lato Light"/>
            </a:endParaRPr>
          </a:p>
        </p:txBody>
      </p:sp>
      <p:sp>
        <p:nvSpPr>
          <p:cNvPr id="10" name="Shape 3794"/>
          <p:cNvSpPr/>
          <p:nvPr userDrawn="1"/>
        </p:nvSpPr>
        <p:spPr bwMode="auto">
          <a:xfrm>
            <a:off x="2814094" y="3711564"/>
            <a:ext cx="188382" cy="188382"/>
          </a:xfrm>
          <a:prstGeom prst="ellipse">
            <a:avLst/>
          </a:prstGeom>
          <a:solidFill>
            <a:schemeClr val="bg1">
              <a:lumMod val="85000"/>
            </a:schemeClr>
          </a:solidFill>
          <a:ln w="12700" cap="flat">
            <a:noFill/>
            <a:miter lim="400000"/>
          </a:ln>
          <a:effectLst/>
        </p:spPr>
        <p:txBody>
          <a:bodyPr wrap="square" lIns="0" tIns="0" rIns="0" bIns="0" numCol="1" anchor="ctr">
            <a:noAutofit/>
          </a:bodyPr>
          <a:lstStyle/>
          <a:p>
            <a:pPr>
              <a:defRPr/>
            </a:pPr>
            <a:endParaRPr sz="2550">
              <a:latin typeface="Lato Light"/>
            </a:endParaRPr>
          </a:p>
        </p:txBody>
      </p:sp>
      <p:sp>
        <p:nvSpPr>
          <p:cNvPr id="11" name="Shape 3795"/>
          <p:cNvSpPr/>
          <p:nvPr userDrawn="1"/>
        </p:nvSpPr>
        <p:spPr bwMode="auto">
          <a:xfrm>
            <a:off x="9195968" y="3711564"/>
            <a:ext cx="188382" cy="188382"/>
          </a:xfrm>
          <a:prstGeom prst="ellipse">
            <a:avLst/>
          </a:prstGeom>
          <a:solidFill>
            <a:schemeClr val="bg1">
              <a:lumMod val="85000"/>
            </a:schemeClr>
          </a:solidFill>
          <a:ln w="12700" cap="flat">
            <a:noFill/>
            <a:miter lim="400000"/>
          </a:ln>
          <a:effectLst/>
        </p:spPr>
        <p:txBody>
          <a:bodyPr wrap="square" lIns="0" tIns="0" rIns="0" bIns="0" numCol="1" anchor="ctr">
            <a:noAutofit/>
          </a:bodyPr>
          <a:lstStyle/>
          <a:p>
            <a:pPr>
              <a:defRPr/>
            </a:pPr>
            <a:endParaRPr sz="2550">
              <a:latin typeface="Lato Light"/>
            </a:endParaRPr>
          </a:p>
        </p:txBody>
      </p:sp>
      <p:grpSp>
        <p:nvGrpSpPr>
          <p:cNvPr id="28" name="Gruppieren 27"/>
          <p:cNvGrpSpPr/>
          <p:nvPr userDrawn="1"/>
        </p:nvGrpSpPr>
        <p:grpSpPr bwMode="auto">
          <a:xfrm>
            <a:off x="1026207" y="1976260"/>
            <a:ext cx="1440000" cy="1661210"/>
            <a:chOff x="1031832" y="1976260"/>
            <a:chExt cx="1440000" cy="1661210"/>
          </a:xfrm>
        </p:grpSpPr>
        <p:sp>
          <p:nvSpPr>
            <p:cNvPr id="2" name="Rechteck 1"/>
            <p:cNvSpPr/>
            <p:nvPr userDrawn="1"/>
          </p:nvSpPr>
          <p:spPr bwMode="auto">
            <a:xfrm>
              <a:off x="1031832" y="1976260"/>
              <a:ext cx="144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7" name="Gleichschenkliges Dreieck 26"/>
            <p:cNvSpPr/>
            <p:nvPr userDrawn="1"/>
          </p:nvSpPr>
          <p:spPr bwMode="auto">
            <a:xfrm rot="10800000">
              <a:off x="1627918" y="3416260"/>
              <a:ext cx="247828" cy="221210"/>
            </a:xfrm>
            <a:prstGeom prst="triangl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32" name="Textplatzhalter 31"/>
          <p:cNvSpPr>
            <a:spLocks noGrp="1"/>
          </p:cNvSpPr>
          <p:nvPr>
            <p:ph type="body" sz="quarter" idx="14" hasCustomPrompt="1"/>
          </p:nvPr>
        </p:nvSpPr>
        <p:spPr bwMode="auto">
          <a:xfrm>
            <a:off x="951331" y="4007978"/>
            <a:ext cx="1589752" cy="1800000"/>
          </a:xfrm>
        </p:spPr>
        <p:txBody>
          <a:bodyPr>
            <a:normAutofit/>
          </a:bodyPr>
          <a:lstStyle>
            <a:lvl1pPr marL="0" indent="0">
              <a:buNone/>
              <a:defRPr sz="1800"/>
            </a:lvl1pPr>
          </a:lstStyle>
          <a:p>
            <a:pPr lvl="0">
              <a:defRPr/>
            </a:pPr>
            <a:r>
              <a:rPr lang="de-DE"/>
              <a:t>Beschreibung</a:t>
            </a:r>
          </a:p>
        </p:txBody>
      </p:sp>
      <p:sp>
        <p:nvSpPr>
          <p:cNvPr id="35" name="Datumsplatzhalter 34"/>
          <p:cNvSpPr>
            <a:spLocks noGrp="1"/>
          </p:cNvSpPr>
          <p:nvPr>
            <p:ph type="dt" sz="half" idx="15"/>
          </p:nvPr>
        </p:nvSpPr>
        <p:spPr bwMode="auto"/>
        <p:txBody>
          <a:bodyPr/>
          <a:lstStyle/>
          <a:p>
            <a:pPr>
              <a:defRPr/>
            </a:pPr>
            <a:fld id="{12B3EBF6-4FF0-42AD-BC83-EDD2541500ED}" type="datetime1">
              <a:rPr lang="de-DE"/>
              <a:t>29.04.2024</a:t>
            </a:fld>
            <a:endParaRPr lang="de-DE"/>
          </a:p>
        </p:txBody>
      </p:sp>
      <p:sp>
        <p:nvSpPr>
          <p:cNvPr id="36" name="Fußzeilenplatzhalter 35"/>
          <p:cNvSpPr>
            <a:spLocks noGrp="1"/>
          </p:cNvSpPr>
          <p:nvPr>
            <p:ph type="ftr" sz="quarter" idx="16"/>
          </p:nvPr>
        </p:nvSpPr>
        <p:spPr bwMode="auto"/>
        <p:txBody>
          <a:bodyPr/>
          <a:lstStyle/>
          <a:p>
            <a:pPr>
              <a:defRPr/>
            </a:pPr>
            <a:endParaRPr lang="de-DE"/>
          </a:p>
        </p:txBody>
      </p:sp>
      <p:sp>
        <p:nvSpPr>
          <p:cNvPr id="37" name="Foliennummernplatzhalter 36"/>
          <p:cNvSpPr>
            <a:spLocks noGrp="1"/>
          </p:cNvSpPr>
          <p:nvPr>
            <p:ph type="sldNum" sz="quarter" idx="17"/>
          </p:nvPr>
        </p:nvSpPr>
        <p:spPr bwMode="auto"/>
        <p:txBody>
          <a:bodyPr/>
          <a:lstStyle/>
          <a:p>
            <a:pPr>
              <a:defRPr/>
            </a:pPr>
            <a:fld id="{2A675260-6A81-452E-8B9F-EE8C27DFED5B}" type="slidenum">
              <a:rPr lang="de-DE"/>
              <a:t>‹Nr.›</a:t>
            </a:fld>
            <a:endParaRPr lang="de-DE"/>
          </a:p>
        </p:txBody>
      </p:sp>
      <p:sp>
        <p:nvSpPr>
          <p:cNvPr id="39" name="Titel 38"/>
          <p:cNvSpPr>
            <a:spLocks noGrp="1"/>
          </p:cNvSpPr>
          <p:nvPr>
            <p:ph type="title"/>
          </p:nvPr>
        </p:nvSpPr>
        <p:spPr bwMode="auto"/>
        <p:txBody>
          <a:bodyPr/>
          <a:lstStyle/>
          <a:p>
            <a:pPr>
              <a:defRPr/>
            </a:pPr>
            <a:r>
              <a:rPr lang="de-DE"/>
              <a:t>Titelmasterformat durch Klicken bearbeiten</a:t>
            </a:r>
          </a:p>
        </p:txBody>
      </p:sp>
      <p:sp>
        <p:nvSpPr>
          <p:cNvPr id="41" name="Textplatzhalter 40"/>
          <p:cNvSpPr>
            <a:spLocks noGrp="1"/>
          </p:cNvSpPr>
          <p:nvPr>
            <p:ph type="body" sz="quarter" idx="18" hasCustomPrompt="1"/>
          </p:nvPr>
        </p:nvSpPr>
        <p:spPr bwMode="auto">
          <a:xfrm>
            <a:off x="1037457" y="1985923"/>
            <a:ext cx="1428750" cy="1430337"/>
          </a:xfrm>
        </p:spPr>
        <p:txBody>
          <a:bodyPr anchor="ctr"/>
          <a:lstStyle>
            <a:lvl1pPr marL="0" indent="0" algn="ctr">
              <a:buNone/>
              <a:defRPr b="1">
                <a:solidFill>
                  <a:schemeClr val="bg1"/>
                </a:solidFill>
              </a:defRPr>
            </a:lvl1pPr>
          </a:lstStyle>
          <a:p>
            <a:pPr lvl="0">
              <a:defRPr/>
            </a:pPr>
            <a:r>
              <a:rPr lang="de-DE"/>
              <a:t>Titel / Jahr</a:t>
            </a:r>
          </a:p>
        </p:txBody>
      </p:sp>
      <p:sp>
        <p:nvSpPr>
          <p:cNvPr id="45" name="Textplatzhalter 31"/>
          <p:cNvSpPr>
            <a:spLocks noGrp="1"/>
          </p:cNvSpPr>
          <p:nvPr>
            <p:ph type="body" sz="quarter" idx="19" hasCustomPrompt="1"/>
          </p:nvPr>
        </p:nvSpPr>
        <p:spPr bwMode="auto">
          <a:xfrm>
            <a:off x="5301291" y="4035267"/>
            <a:ext cx="1589752" cy="1800000"/>
          </a:xfrm>
        </p:spPr>
        <p:txBody>
          <a:bodyPr>
            <a:normAutofit/>
          </a:bodyPr>
          <a:lstStyle>
            <a:lvl1pPr marL="0" indent="0">
              <a:buNone/>
              <a:defRPr sz="1800"/>
            </a:lvl1pPr>
          </a:lstStyle>
          <a:p>
            <a:pPr lvl="0">
              <a:defRPr/>
            </a:pPr>
            <a:r>
              <a:rPr lang="de-DE"/>
              <a:t>Beschreibung</a:t>
            </a:r>
          </a:p>
        </p:txBody>
      </p:sp>
      <p:sp>
        <p:nvSpPr>
          <p:cNvPr id="46" name="Textplatzhalter 40"/>
          <p:cNvSpPr>
            <a:spLocks noGrp="1"/>
          </p:cNvSpPr>
          <p:nvPr>
            <p:ph type="body" sz="quarter" idx="20" hasCustomPrompt="1"/>
          </p:nvPr>
        </p:nvSpPr>
        <p:spPr bwMode="auto">
          <a:xfrm>
            <a:off x="5381792" y="1995586"/>
            <a:ext cx="1428750" cy="1430337"/>
          </a:xfrm>
        </p:spPr>
        <p:txBody>
          <a:bodyPr anchor="ctr"/>
          <a:lstStyle>
            <a:lvl1pPr marL="0" indent="0" algn="ctr">
              <a:buNone/>
              <a:defRPr b="1">
                <a:solidFill>
                  <a:schemeClr val="bg1"/>
                </a:solidFill>
              </a:defRPr>
            </a:lvl1pPr>
          </a:lstStyle>
          <a:p>
            <a:pPr lvl="0">
              <a:defRPr/>
            </a:pPr>
            <a:r>
              <a:rPr lang="de-DE"/>
              <a:t>Titel / Jahr</a:t>
            </a:r>
          </a:p>
        </p:txBody>
      </p:sp>
      <p:sp>
        <p:nvSpPr>
          <p:cNvPr id="50" name="Textplatzhalter 31"/>
          <p:cNvSpPr>
            <a:spLocks noGrp="1"/>
          </p:cNvSpPr>
          <p:nvPr>
            <p:ph type="body" sz="quarter" idx="21" hasCustomPrompt="1"/>
          </p:nvPr>
        </p:nvSpPr>
        <p:spPr bwMode="auto">
          <a:xfrm>
            <a:off x="9661817" y="4035267"/>
            <a:ext cx="1589752" cy="1800000"/>
          </a:xfrm>
        </p:spPr>
        <p:txBody>
          <a:bodyPr>
            <a:normAutofit/>
          </a:bodyPr>
          <a:lstStyle>
            <a:lvl1pPr marL="0" indent="0">
              <a:buNone/>
              <a:defRPr sz="1800"/>
            </a:lvl1pPr>
          </a:lstStyle>
          <a:p>
            <a:pPr lvl="0">
              <a:defRPr/>
            </a:pPr>
            <a:r>
              <a:rPr lang="de-DE"/>
              <a:t>Beschreibung</a:t>
            </a:r>
          </a:p>
        </p:txBody>
      </p:sp>
      <p:grpSp>
        <p:nvGrpSpPr>
          <p:cNvPr id="53" name="Gruppieren 52"/>
          <p:cNvGrpSpPr/>
          <p:nvPr userDrawn="1"/>
        </p:nvGrpSpPr>
        <p:grpSpPr bwMode="auto">
          <a:xfrm>
            <a:off x="3206420" y="4039950"/>
            <a:ext cx="1440000" cy="1640691"/>
            <a:chOff x="1031832" y="1775569"/>
            <a:chExt cx="1440000" cy="1640691"/>
          </a:xfrm>
          <a:solidFill>
            <a:schemeClr val="accent1"/>
          </a:solidFill>
        </p:grpSpPr>
        <p:sp>
          <p:nvSpPr>
            <p:cNvPr id="54" name="Rechteck 53"/>
            <p:cNvSpPr/>
            <p:nvPr userDrawn="1"/>
          </p:nvSpPr>
          <p:spPr bwMode="auto">
            <a:xfrm>
              <a:off x="1031832" y="1976260"/>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5" name="Gleichschenkliges Dreieck 54"/>
            <p:cNvSpPr/>
            <p:nvPr userDrawn="1"/>
          </p:nvSpPr>
          <p:spPr bwMode="auto">
            <a:xfrm>
              <a:off x="1627918" y="1775569"/>
              <a:ext cx="247828" cy="22121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56" name="Textplatzhalter 40"/>
          <p:cNvSpPr>
            <a:spLocks noGrp="1"/>
          </p:cNvSpPr>
          <p:nvPr>
            <p:ph type="body" sz="quarter" idx="24" hasCustomPrompt="1"/>
          </p:nvPr>
        </p:nvSpPr>
        <p:spPr bwMode="auto">
          <a:xfrm>
            <a:off x="3212045" y="4257335"/>
            <a:ext cx="1428750" cy="1430337"/>
          </a:xfrm>
          <a:prstGeom prst="rect">
            <a:avLst/>
          </a:prstGeom>
          <a:solidFill>
            <a:schemeClr val="accent1"/>
          </a:solidFill>
        </p:spPr>
        <p:txBody>
          <a:bodyPr anchor="ctr"/>
          <a:lstStyle>
            <a:lvl1pPr marL="0" indent="0" algn="ctr">
              <a:buNone/>
              <a:defRPr b="1">
                <a:solidFill>
                  <a:schemeClr val="bg1"/>
                </a:solidFill>
              </a:defRPr>
            </a:lvl1pPr>
          </a:lstStyle>
          <a:p>
            <a:pPr lvl="0">
              <a:defRPr/>
            </a:pPr>
            <a:r>
              <a:rPr lang="de-DE"/>
              <a:t>Titel / Jahr</a:t>
            </a:r>
          </a:p>
        </p:txBody>
      </p:sp>
      <p:sp>
        <p:nvSpPr>
          <p:cNvPr id="57" name="Textplatzhalter 31"/>
          <p:cNvSpPr>
            <a:spLocks noGrp="1"/>
          </p:cNvSpPr>
          <p:nvPr>
            <p:ph type="body" sz="quarter" idx="25" hasCustomPrompt="1"/>
          </p:nvPr>
        </p:nvSpPr>
        <p:spPr bwMode="auto">
          <a:xfrm>
            <a:off x="7429754" y="1837470"/>
            <a:ext cx="1589752" cy="1800000"/>
          </a:xfrm>
        </p:spPr>
        <p:txBody>
          <a:bodyPr anchor="b">
            <a:normAutofit/>
          </a:bodyPr>
          <a:lstStyle>
            <a:lvl1pPr marL="0" indent="0">
              <a:buNone/>
              <a:defRPr sz="1800"/>
            </a:lvl1pPr>
          </a:lstStyle>
          <a:p>
            <a:pPr lvl="0">
              <a:defRPr/>
            </a:pPr>
            <a:r>
              <a:rPr lang="de-DE"/>
              <a:t>Beschreibung</a:t>
            </a:r>
          </a:p>
        </p:txBody>
      </p:sp>
      <p:grpSp>
        <p:nvGrpSpPr>
          <p:cNvPr id="58" name="Gruppieren 57"/>
          <p:cNvGrpSpPr/>
          <p:nvPr userDrawn="1"/>
        </p:nvGrpSpPr>
        <p:grpSpPr bwMode="auto">
          <a:xfrm>
            <a:off x="7504630" y="4039950"/>
            <a:ext cx="1440000" cy="1640691"/>
            <a:chOff x="1031832" y="1775569"/>
            <a:chExt cx="1440000" cy="1640691"/>
          </a:xfrm>
          <a:solidFill>
            <a:schemeClr val="accent1"/>
          </a:solidFill>
        </p:grpSpPr>
        <p:sp>
          <p:nvSpPr>
            <p:cNvPr id="59" name="Rechteck 58"/>
            <p:cNvSpPr/>
            <p:nvPr userDrawn="1"/>
          </p:nvSpPr>
          <p:spPr bwMode="auto">
            <a:xfrm>
              <a:off x="1031832" y="1976260"/>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0" name="Gleichschenkliges Dreieck 59"/>
            <p:cNvSpPr/>
            <p:nvPr userDrawn="1"/>
          </p:nvSpPr>
          <p:spPr bwMode="auto">
            <a:xfrm>
              <a:off x="1627918" y="1775569"/>
              <a:ext cx="247828" cy="22121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61" name="Textplatzhalter 40"/>
          <p:cNvSpPr>
            <a:spLocks noGrp="1"/>
          </p:cNvSpPr>
          <p:nvPr>
            <p:ph type="body" sz="quarter" idx="26" hasCustomPrompt="1"/>
          </p:nvPr>
        </p:nvSpPr>
        <p:spPr bwMode="auto">
          <a:xfrm>
            <a:off x="7510255" y="4257335"/>
            <a:ext cx="1428750" cy="1430337"/>
          </a:xfrm>
          <a:prstGeom prst="rect">
            <a:avLst/>
          </a:prstGeom>
          <a:solidFill>
            <a:schemeClr val="accent1"/>
          </a:solidFill>
        </p:spPr>
        <p:txBody>
          <a:bodyPr anchor="ctr"/>
          <a:lstStyle>
            <a:lvl1pPr marL="0" indent="0" algn="ctr">
              <a:buNone/>
              <a:defRPr b="1">
                <a:solidFill>
                  <a:schemeClr val="bg1"/>
                </a:solidFill>
              </a:defRPr>
            </a:lvl1pPr>
          </a:lstStyle>
          <a:p>
            <a:pPr lvl="0">
              <a:defRPr/>
            </a:pPr>
            <a:r>
              <a:rPr lang="de-DE"/>
              <a:t>Titel / Jahr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Zeitschiene 3 Items">
    <p:spTree>
      <p:nvGrpSpPr>
        <p:cNvPr id="1" name=""/>
        <p:cNvGrpSpPr/>
        <p:nvPr/>
      </p:nvGrpSpPr>
      <p:grpSpPr bwMode="auto">
        <a:xfrm>
          <a:off x="0" y="0"/>
          <a:ext cx="0" cy="0"/>
          <a:chOff x="0" y="0"/>
          <a:chExt cx="0" cy="0"/>
        </a:xfrm>
      </p:grpSpPr>
      <p:cxnSp>
        <p:nvCxnSpPr>
          <p:cNvPr id="50" name="Straight Connector 30"/>
          <p:cNvCxnSpPr>
            <a:cxnSpLocks/>
          </p:cNvCxnSpPr>
          <p:nvPr userDrawn="1"/>
        </p:nvCxnSpPr>
        <p:spPr bwMode="auto">
          <a:xfrm>
            <a:off x="7501068" y="2711990"/>
            <a:ext cx="720000"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cxnSp>
        <p:nvCxnSpPr>
          <p:cNvPr id="21" name="Straight Connector 38"/>
          <p:cNvCxnSpPr>
            <a:cxnSpLocks/>
          </p:cNvCxnSpPr>
          <p:nvPr userDrawn="1"/>
        </p:nvCxnSpPr>
        <p:spPr bwMode="auto">
          <a:xfrm>
            <a:off x="11032777" y="2711990"/>
            <a:ext cx="1159223"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cxnSp>
        <p:nvCxnSpPr>
          <p:cNvPr id="38" name="Straight Connector 30"/>
          <p:cNvCxnSpPr>
            <a:cxnSpLocks/>
          </p:cNvCxnSpPr>
          <p:nvPr userDrawn="1"/>
        </p:nvCxnSpPr>
        <p:spPr bwMode="auto">
          <a:xfrm>
            <a:off x="4000500" y="2711990"/>
            <a:ext cx="720000"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sp>
        <p:nvSpPr>
          <p:cNvPr id="39" name="Textplatzhalter 38"/>
          <p:cNvSpPr>
            <a:spLocks noGrp="1"/>
          </p:cNvSpPr>
          <p:nvPr>
            <p:ph type="body" sz="quarter" idx="18" hasCustomPrompt="1"/>
          </p:nvPr>
        </p:nvSpPr>
        <p:spPr bwMode="auto">
          <a:xfrm>
            <a:off x="1167915" y="3354290"/>
            <a:ext cx="2838101" cy="376237"/>
          </a:xfrm>
        </p:spPr>
        <p:txBody>
          <a:bodyPr anchor="ctr">
            <a:noAutofit/>
          </a:bodyPr>
          <a:lstStyle>
            <a:lvl1pPr marL="0" indent="0" algn="ctr">
              <a:buNone/>
              <a:defRPr sz="2400" b="1"/>
            </a:lvl1pPr>
          </a:lstStyle>
          <a:p>
            <a:pPr lvl="0">
              <a:defRPr/>
            </a:pPr>
            <a:r>
              <a:rPr lang="de-DE"/>
              <a:t>Titel</a:t>
            </a:r>
          </a:p>
        </p:txBody>
      </p:sp>
      <p:sp>
        <p:nvSpPr>
          <p:cNvPr id="2" name="Titel 1"/>
          <p:cNvSpPr>
            <a:spLocks noGrp="1"/>
          </p:cNvSpPr>
          <p:nvPr>
            <p:ph type="title"/>
          </p:nvPr>
        </p:nvSpPr>
        <p:spPr bwMode="auto"/>
        <p:txBody>
          <a:bodyPr/>
          <a:lstStyle/>
          <a:p>
            <a:pPr>
              <a:defRPr/>
            </a:pPr>
            <a:r>
              <a:rPr lang="de-DE"/>
              <a:t>Titelmasterformat durch Klicken bearbeiten</a:t>
            </a:r>
          </a:p>
        </p:txBody>
      </p:sp>
      <p:sp>
        <p:nvSpPr>
          <p:cNvPr id="3" name="Datumsplatzhalter 2"/>
          <p:cNvSpPr>
            <a:spLocks noGrp="1"/>
          </p:cNvSpPr>
          <p:nvPr>
            <p:ph type="dt" sz="half" idx="10"/>
          </p:nvPr>
        </p:nvSpPr>
        <p:spPr bwMode="auto"/>
        <p:txBody>
          <a:bodyPr/>
          <a:lstStyle/>
          <a:p>
            <a:pPr>
              <a:defRPr/>
            </a:pPr>
            <a:fld id="{A9C92103-F1F1-4DCB-8F5D-B8E83FA10DA1}" type="datetime1">
              <a:rPr lang="de-DE"/>
              <a:t>29.04.2024</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2A675260-6A81-452E-8B9F-EE8C27DFED5B}" type="slidenum">
              <a:rPr lang="de-DE"/>
              <a:t>‹Nr.›</a:t>
            </a:fld>
            <a:endParaRPr lang="de-DE"/>
          </a:p>
        </p:txBody>
      </p:sp>
      <p:cxnSp>
        <p:nvCxnSpPr>
          <p:cNvPr id="6" name="Straight Connector 30"/>
          <p:cNvCxnSpPr>
            <a:cxnSpLocks/>
          </p:cNvCxnSpPr>
          <p:nvPr userDrawn="1"/>
        </p:nvCxnSpPr>
        <p:spPr bwMode="auto">
          <a:xfrm>
            <a:off x="3175" y="2711990"/>
            <a:ext cx="1159223"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sp>
        <p:nvSpPr>
          <p:cNvPr id="7" name="Freeform 6"/>
          <p:cNvSpPr>
            <a:spLocks noChangeArrowheads="1"/>
          </p:cNvSpPr>
          <p:nvPr userDrawn="1"/>
        </p:nvSpPr>
        <p:spPr bwMode="auto">
          <a:xfrm>
            <a:off x="1162398" y="2457911"/>
            <a:ext cx="2880000"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9" name="Freeform 6"/>
          <p:cNvSpPr>
            <a:spLocks noChangeArrowheads="1"/>
          </p:cNvSpPr>
          <p:nvPr userDrawn="1"/>
        </p:nvSpPr>
        <p:spPr bwMode="auto">
          <a:xfrm>
            <a:off x="4682208" y="2457911"/>
            <a:ext cx="2880000"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11" name="Freeform 6"/>
          <p:cNvSpPr>
            <a:spLocks noChangeArrowheads="1"/>
          </p:cNvSpPr>
          <p:nvPr userDrawn="1"/>
        </p:nvSpPr>
        <p:spPr bwMode="auto">
          <a:xfrm>
            <a:off x="8202018" y="2457911"/>
            <a:ext cx="2880000"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33" name="Textplatzhalter 32"/>
          <p:cNvSpPr>
            <a:spLocks noGrp="1"/>
          </p:cNvSpPr>
          <p:nvPr>
            <p:ph type="body" sz="quarter" idx="13" hasCustomPrompt="1"/>
          </p:nvPr>
        </p:nvSpPr>
        <p:spPr bwMode="auto">
          <a:xfrm>
            <a:off x="1191165" y="2466157"/>
            <a:ext cx="2809334" cy="490536"/>
          </a:xfrm>
        </p:spPr>
        <p:txBody>
          <a:bodyPr anchor="ctr">
            <a:normAutofit/>
          </a:bodyPr>
          <a:lstStyle>
            <a:lvl1pPr marL="0" indent="0" algn="ctr">
              <a:buNone/>
              <a:defRPr sz="2400" b="1">
                <a:solidFill>
                  <a:srgbClr val="314EA3"/>
                </a:solidFill>
              </a:defRPr>
            </a:lvl1pPr>
          </a:lstStyle>
          <a:p>
            <a:pPr lvl="0">
              <a:defRPr/>
            </a:pPr>
            <a:r>
              <a:rPr lang="de-DE"/>
              <a:t>Jahr</a:t>
            </a:r>
          </a:p>
        </p:txBody>
      </p:sp>
      <p:sp>
        <p:nvSpPr>
          <p:cNvPr id="34" name="Textplatzhalter 32"/>
          <p:cNvSpPr>
            <a:spLocks noGrp="1"/>
          </p:cNvSpPr>
          <p:nvPr>
            <p:ph type="body" sz="quarter" idx="14" hasCustomPrompt="1"/>
          </p:nvPr>
        </p:nvSpPr>
        <p:spPr bwMode="auto">
          <a:xfrm>
            <a:off x="4710975" y="2466158"/>
            <a:ext cx="2790092" cy="490536"/>
          </a:xfrm>
          <a:prstGeom prst="rect">
            <a:avLst/>
          </a:prstGeom>
          <a:ln>
            <a:noFill/>
          </a:ln>
        </p:spPr>
        <p:txBody>
          <a:bodyPr anchor="ctr">
            <a:normAutofit/>
          </a:bodyPr>
          <a:lstStyle>
            <a:lvl1pPr marL="0" indent="0" algn="ctr">
              <a:buNone/>
              <a:defRPr sz="2400" b="1">
                <a:solidFill>
                  <a:schemeClr val="accent1"/>
                </a:solidFill>
              </a:defRPr>
            </a:lvl1pPr>
          </a:lstStyle>
          <a:p>
            <a:pPr lvl="0">
              <a:defRPr/>
            </a:pPr>
            <a:r>
              <a:rPr lang="de-DE"/>
              <a:t>Jahr</a:t>
            </a:r>
          </a:p>
        </p:txBody>
      </p:sp>
      <p:sp>
        <p:nvSpPr>
          <p:cNvPr id="35" name="Textplatzhalter 32"/>
          <p:cNvSpPr>
            <a:spLocks noGrp="1"/>
          </p:cNvSpPr>
          <p:nvPr>
            <p:ph type="body" sz="quarter" idx="15" hasCustomPrompt="1"/>
          </p:nvPr>
        </p:nvSpPr>
        <p:spPr bwMode="auto">
          <a:xfrm>
            <a:off x="8221068" y="2466721"/>
            <a:ext cx="2811709" cy="490536"/>
          </a:xfrm>
          <a:prstGeom prst="rect">
            <a:avLst/>
          </a:prstGeom>
          <a:ln>
            <a:noFill/>
          </a:ln>
        </p:spPr>
        <p:txBody>
          <a:bodyPr anchor="ctr">
            <a:normAutofit/>
          </a:bodyPr>
          <a:lstStyle>
            <a:lvl1pPr marL="0" indent="0" algn="ctr">
              <a:buNone/>
              <a:defRPr sz="2400" b="1">
                <a:solidFill>
                  <a:schemeClr val="accent1"/>
                </a:solidFill>
              </a:defRPr>
            </a:lvl1pPr>
          </a:lstStyle>
          <a:p>
            <a:pPr lvl="0">
              <a:defRPr/>
            </a:pPr>
            <a:r>
              <a:rPr lang="de-DE"/>
              <a:t>Jahr</a:t>
            </a:r>
          </a:p>
        </p:txBody>
      </p:sp>
      <p:sp>
        <p:nvSpPr>
          <p:cNvPr id="41" name="Textplatzhalter 40"/>
          <p:cNvSpPr>
            <a:spLocks noGrp="1"/>
          </p:cNvSpPr>
          <p:nvPr>
            <p:ph type="body" sz="quarter" idx="19" hasCustomPrompt="1"/>
          </p:nvPr>
        </p:nvSpPr>
        <p:spPr bwMode="auto">
          <a:xfrm>
            <a:off x="1162398" y="3901541"/>
            <a:ext cx="2838101" cy="2106613"/>
          </a:xfrm>
        </p:spPr>
        <p:txBody>
          <a:bodyPr>
            <a:normAutofit/>
          </a:bodyPr>
          <a:lstStyle>
            <a:lvl1pPr marL="0" indent="0">
              <a:buNone/>
              <a:defRPr sz="1800"/>
            </a:lvl1pPr>
          </a:lstStyle>
          <a:p>
            <a:pPr lvl="0">
              <a:defRPr/>
            </a:pPr>
            <a:r>
              <a:rPr lang="de-DE"/>
              <a:t>Text durch Klicken bearbeiten</a:t>
            </a:r>
          </a:p>
        </p:txBody>
      </p:sp>
      <p:sp>
        <p:nvSpPr>
          <p:cNvPr id="44" name="Textplatzhalter 38"/>
          <p:cNvSpPr>
            <a:spLocks noGrp="1"/>
          </p:cNvSpPr>
          <p:nvPr>
            <p:ph type="body" sz="quarter" idx="22" hasCustomPrompt="1"/>
          </p:nvPr>
        </p:nvSpPr>
        <p:spPr bwMode="auto">
          <a:xfrm>
            <a:off x="4687725" y="3354290"/>
            <a:ext cx="2818859" cy="376237"/>
          </a:xfrm>
        </p:spPr>
        <p:txBody>
          <a:bodyPr anchor="ctr">
            <a:noAutofit/>
          </a:bodyPr>
          <a:lstStyle>
            <a:lvl1pPr marL="0" indent="0" algn="ctr">
              <a:buNone/>
              <a:defRPr sz="2400" b="1"/>
            </a:lvl1pPr>
          </a:lstStyle>
          <a:p>
            <a:pPr lvl="0">
              <a:defRPr/>
            </a:pPr>
            <a:r>
              <a:rPr lang="de-DE"/>
              <a:t>Titel</a:t>
            </a:r>
          </a:p>
        </p:txBody>
      </p:sp>
      <p:sp>
        <p:nvSpPr>
          <p:cNvPr id="45" name="Textplatzhalter 40"/>
          <p:cNvSpPr>
            <a:spLocks noGrp="1"/>
          </p:cNvSpPr>
          <p:nvPr>
            <p:ph type="body" sz="quarter" idx="23" hasCustomPrompt="1"/>
          </p:nvPr>
        </p:nvSpPr>
        <p:spPr bwMode="auto">
          <a:xfrm>
            <a:off x="4682208" y="3901541"/>
            <a:ext cx="2818859" cy="2106613"/>
          </a:xfrm>
        </p:spPr>
        <p:txBody>
          <a:bodyPr>
            <a:normAutofit/>
          </a:bodyPr>
          <a:lstStyle>
            <a:lvl1pPr marL="0" indent="0">
              <a:buNone/>
              <a:defRPr sz="1800"/>
            </a:lvl1pPr>
          </a:lstStyle>
          <a:p>
            <a:pPr lvl="0">
              <a:defRPr/>
            </a:pPr>
            <a:r>
              <a:rPr lang="de-DE"/>
              <a:t>Text durch Klicken bearbeiten</a:t>
            </a:r>
          </a:p>
        </p:txBody>
      </p:sp>
      <p:sp>
        <p:nvSpPr>
          <p:cNvPr id="48" name="Textplatzhalter 38"/>
          <p:cNvSpPr>
            <a:spLocks noGrp="1"/>
          </p:cNvSpPr>
          <p:nvPr>
            <p:ph type="body" sz="quarter" idx="26" hasCustomPrompt="1"/>
          </p:nvPr>
        </p:nvSpPr>
        <p:spPr bwMode="auto">
          <a:xfrm>
            <a:off x="8207535" y="3354290"/>
            <a:ext cx="2830759" cy="376237"/>
          </a:xfrm>
        </p:spPr>
        <p:txBody>
          <a:bodyPr anchor="ctr">
            <a:noAutofit/>
          </a:bodyPr>
          <a:lstStyle>
            <a:lvl1pPr marL="0" indent="0" algn="ctr">
              <a:buNone/>
              <a:defRPr sz="2400" b="1"/>
            </a:lvl1pPr>
          </a:lstStyle>
          <a:p>
            <a:pPr lvl="0">
              <a:defRPr/>
            </a:pPr>
            <a:r>
              <a:rPr lang="de-DE"/>
              <a:t>Titel</a:t>
            </a:r>
          </a:p>
        </p:txBody>
      </p:sp>
      <p:sp>
        <p:nvSpPr>
          <p:cNvPr id="49" name="Textplatzhalter 40"/>
          <p:cNvSpPr>
            <a:spLocks noGrp="1"/>
          </p:cNvSpPr>
          <p:nvPr>
            <p:ph type="body" sz="quarter" idx="27" hasCustomPrompt="1"/>
          </p:nvPr>
        </p:nvSpPr>
        <p:spPr bwMode="auto">
          <a:xfrm>
            <a:off x="8202018" y="3901541"/>
            <a:ext cx="2830759" cy="2106613"/>
          </a:xfrm>
        </p:spPr>
        <p:txBody>
          <a:bodyPr>
            <a:normAutofit/>
          </a:bodyPr>
          <a:lstStyle>
            <a:lvl1pPr marL="0" indent="0">
              <a:buNone/>
              <a:defRPr sz="1800"/>
            </a:lvl1pPr>
          </a:lstStyle>
          <a:p>
            <a:pPr lvl="0">
              <a:defRPr/>
            </a:pPr>
            <a:r>
              <a:rPr lang="de-DE"/>
              <a:t>Text durch Klicken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Zeitschiene 5 Items">
    <p:spTree>
      <p:nvGrpSpPr>
        <p:cNvPr id="1" name=""/>
        <p:cNvGrpSpPr/>
        <p:nvPr/>
      </p:nvGrpSpPr>
      <p:grpSpPr bwMode="auto">
        <a:xfrm>
          <a:off x="0" y="0"/>
          <a:ext cx="0" cy="0"/>
          <a:chOff x="0" y="0"/>
          <a:chExt cx="0" cy="0"/>
        </a:xfrm>
      </p:grpSpPr>
      <p:sp>
        <p:nvSpPr>
          <p:cNvPr id="39" name="Textplatzhalter 38"/>
          <p:cNvSpPr>
            <a:spLocks noGrp="1"/>
          </p:cNvSpPr>
          <p:nvPr>
            <p:ph type="body" sz="quarter" idx="18" hasCustomPrompt="1"/>
          </p:nvPr>
        </p:nvSpPr>
        <p:spPr bwMode="auto">
          <a:xfrm>
            <a:off x="1049504" y="3354290"/>
            <a:ext cx="1800000" cy="376237"/>
          </a:xfrm>
        </p:spPr>
        <p:txBody>
          <a:bodyPr anchor="ctr">
            <a:noAutofit/>
          </a:bodyPr>
          <a:lstStyle>
            <a:lvl1pPr marL="0" indent="0" algn="ctr">
              <a:buNone/>
              <a:defRPr sz="2400" b="1"/>
            </a:lvl1pPr>
          </a:lstStyle>
          <a:p>
            <a:pPr lvl="0">
              <a:defRPr/>
            </a:pPr>
            <a:r>
              <a:rPr lang="de-DE"/>
              <a:t>Titel</a:t>
            </a:r>
          </a:p>
        </p:txBody>
      </p:sp>
      <p:sp>
        <p:nvSpPr>
          <p:cNvPr id="2" name="Titel 1"/>
          <p:cNvSpPr>
            <a:spLocks noGrp="1"/>
          </p:cNvSpPr>
          <p:nvPr>
            <p:ph type="title"/>
          </p:nvPr>
        </p:nvSpPr>
        <p:spPr bwMode="auto"/>
        <p:txBody>
          <a:bodyPr/>
          <a:lstStyle/>
          <a:p>
            <a:pPr>
              <a:defRPr/>
            </a:pPr>
            <a:r>
              <a:rPr lang="de-DE"/>
              <a:t>Titelmasterformat durch Klicken bearbeiten</a:t>
            </a:r>
          </a:p>
        </p:txBody>
      </p:sp>
      <p:sp>
        <p:nvSpPr>
          <p:cNvPr id="3" name="Datumsplatzhalter 2"/>
          <p:cNvSpPr>
            <a:spLocks noGrp="1"/>
          </p:cNvSpPr>
          <p:nvPr>
            <p:ph type="dt" sz="half" idx="10"/>
          </p:nvPr>
        </p:nvSpPr>
        <p:spPr bwMode="auto"/>
        <p:txBody>
          <a:bodyPr/>
          <a:lstStyle/>
          <a:p>
            <a:pPr>
              <a:defRPr/>
            </a:pPr>
            <a:fld id="{F153645A-C634-4116-85E1-E778EDD6BE4A}" type="datetime1">
              <a:rPr lang="de-DE"/>
              <a:t>29.04.2024</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2A675260-6A81-452E-8B9F-EE8C27DFED5B}" type="slidenum">
              <a:rPr lang="de-DE"/>
              <a:t>‹Nr.›</a:t>
            </a:fld>
            <a:endParaRPr lang="de-DE"/>
          </a:p>
        </p:txBody>
      </p:sp>
      <p:cxnSp>
        <p:nvCxnSpPr>
          <p:cNvPr id="6" name="Straight Connector 30"/>
          <p:cNvCxnSpPr>
            <a:cxnSpLocks/>
          </p:cNvCxnSpPr>
          <p:nvPr userDrawn="1"/>
        </p:nvCxnSpPr>
        <p:spPr bwMode="auto">
          <a:xfrm>
            <a:off x="3175" y="2711990"/>
            <a:ext cx="1159223"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sp>
        <p:nvSpPr>
          <p:cNvPr id="7" name="Freeform 6"/>
          <p:cNvSpPr>
            <a:spLocks noChangeAspect="1" noChangeArrowheads="1"/>
          </p:cNvSpPr>
          <p:nvPr userDrawn="1"/>
        </p:nvSpPr>
        <p:spPr bwMode="auto">
          <a:xfrm>
            <a:off x="1162398" y="2457911"/>
            <a:ext cx="1601389"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9" name="Freeform 6"/>
          <p:cNvSpPr>
            <a:spLocks noChangeAspect="1" noChangeArrowheads="1"/>
          </p:cNvSpPr>
          <p:nvPr userDrawn="1"/>
        </p:nvSpPr>
        <p:spPr bwMode="auto">
          <a:xfrm>
            <a:off x="3229645" y="2457911"/>
            <a:ext cx="1601389"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11" name="Freeform 6"/>
          <p:cNvSpPr>
            <a:spLocks noChangeAspect="1" noChangeArrowheads="1"/>
          </p:cNvSpPr>
          <p:nvPr userDrawn="1"/>
        </p:nvSpPr>
        <p:spPr bwMode="auto">
          <a:xfrm>
            <a:off x="5296893" y="2457911"/>
            <a:ext cx="1601389"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13" name="Freeform 6"/>
          <p:cNvSpPr>
            <a:spLocks noChangeAspect="1" noChangeArrowheads="1"/>
          </p:cNvSpPr>
          <p:nvPr userDrawn="1"/>
        </p:nvSpPr>
        <p:spPr bwMode="auto">
          <a:xfrm>
            <a:off x="7364140" y="2457911"/>
            <a:ext cx="1601389"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latin typeface="Lato Light"/>
            </a:endParaRPr>
          </a:p>
        </p:txBody>
      </p:sp>
      <p:sp>
        <p:nvSpPr>
          <p:cNvPr id="15" name="Freeform 6"/>
          <p:cNvSpPr>
            <a:spLocks noChangeAspect="1" noChangeArrowheads="1"/>
          </p:cNvSpPr>
          <p:nvPr userDrawn="1"/>
        </p:nvSpPr>
        <p:spPr bwMode="auto">
          <a:xfrm>
            <a:off x="9431387" y="2457911"/>
            <a:ext cx="1601389" cy="508159"/>
          </a:xfrm>
          <a:custGeom>
            <a:avLst/>
            <a:gdLst>
              <a:gd name="T0" fmla="*/ 127 w 2570"/>
              <a:gd name="T1" fmla="*/ 51 h 817"/>
              <a:gd name="T2" fmla="*/ 127 w 2570"/>
              <a:gd name="T3" fmla="*/ 51 h 817"/>
              <a:gd name="T4" fmla="*/ 51 w 2570"/>
              <a:gd name="T5" fmla="*/ 128 h 817"/>
              <a:gd name="T6" fmla="*/ 51 w 2570"/>
              <a:gd name="T7" fmla="*/ 688 h 817"/>
              <a:gd name="T8" fmla="*/ 51 w 2570"/>
              <a:gd name="T9" fmla="*/ 688 h 817"/>
              <a:gd name="T10" fmla="*/ 127 w 2570"/>
              <a:gd name="T11" fmla="*/ 765 h 817"/>
              <a:gd name="T12" fmla="*/ 2149 w 2570"/>
              <a:gd name="T13" fmla="*/ 765 h 817"/>
              <a:gd name="T14" fmla="*/ 2149 w 2570"/>
              <a:gd name="T15" fmla="*/ 765 h 817"/>
              <a:gd name="T16" fmla="*/ 2203 w 2570"/>
              <a:gd name="T17" fmla="*/ 742 h 817"/>
              <a:gd name="T18" fmla="*/ 2483 w 2570"/>
              <a:gd name="T19" fmla="*/ 462 h 817"/>
              <a:gd name="T20" fmla="*/ 2483 w 2570"/>
              <a:gd name="T21" fmla="*/ 462 h 817"/>
              <a:gd name="T22" fmla="*/ 2483 w 2570"/>
              <a:gd name="T23" fmla="*/ 354 h 817"/>
              <a:gd name="T24" fmla="*/ 2203 w 2570"/>
              <a:gd name="T25" fmla="*/ 73 h 817"/>
              <a:gd name="T26" fmla="*/ 2203 w 2570"/>
              <a:gd name="T27" fmla="*/ 73 h 817"/>
              <a:gd name="T28" fmla="*/ 2149 w 2570"/>
              <a:gd name="T29" fmla="*/ 51 h 817"/>
              <a:gd name="T30" fmla="*/ 127 w 2570"/>
              <a:gd name="T31" fmla="*/ 51 h 817"/>
              <a:gd name="T32" fmla="*/ 2149 w 2570"/>
              <a:gd name="T33" fmla="*/ 816 h 817"/>
              <a:gd name="T34" fmla="*/ 127 w 2570"/>
              <a:gd name="T35" fmla="*/ 816 h 817"/>
              <a:gd name="T36" fmla="*/ 127 w 2570"/>
              <a:gd name="T37" fmla="*/ 816 h 817"/>
              <a:gd name="T38" fmla="*/ 0 w 2570"/>
              <a:gd name="T39" fmla="*/ 688 h 817"/>
              <a:gd name="T40" fmla="*/ 0 w 2570"/>
              <a:gd name="T41" fmla="*/ 128 h 817"/>
              <a:gd name="T42" fmla="*/ 0 w 2570"/>
              <a:gd name="T43" fmla="*/ 128 h 817"/>
              <a:gd name="T44" fmla="*/ 127 w 2570"/>
              <a:gd name="T45" fmla="*/ 0 h 817"/>
              <a:gd name="T46" fmla="*/ 2149 w 2570"/>
              <a:gd name="T47" fmla="*/ 0 h 817"/>
              <a:gd name="T48" fmla="*/ 2149 w 2570"/>
              <a:gd name="T49" fmla="*/ 0 h 817"/>
              <a:gd name="T50" fmla="*/ 2240 w 2570"/>
              <a:gd name="T51" fmla="*/ 37 h 817"/>
              <a:gd name="T52" fmla="*/ 2520 w 2570"/>
              <a:gd name="T53" fmla="*/ 318 h 817"/>
              <a:gd name="T54" fmla="*/ 2520 w 2570"/>
              <a:gd name="T55" fmla="*/ 318 h 817"/>
              <a:gd name="T56" fmla="*/ 2520 w 2570"/>
              <a:gd name="T57" fmla="*/ 498 h 817"/>
              <a:gd name="T58" fmla="*/ 2240 w 2570"/>
              <a:gd name="T59" fmla="*/ 778 h 817"/>
              <a:gd name="T60" fmla="*/ 2240 w 2570"/>
              <a:gd name="T61" fmla="*/ 778 h 817"/>
              <a:gd name="T62" fmla="*/ 2149 w 2570"/>
              <a:gd name="T63" fmla="*/ 8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0" h="817" extrusionOk="0">
                <a:moveTo>
                  <a:pt x="127" y="51"/>
                </a:moveTo>
                <a:lnTo>
                  <a:pt x="127" y="51"/>
                </a:lnTo>
                <a:cubicBezTo>
                  <a:pt x="85" y="51"/>
                  <a:pt x="51" y="86"/>
                  <a:pt x="51" y="128"/>
                </a:cubicBezTo>
                <a:lnTo>
                  <a:pt x="51" y="688"/>
                </a:lnTo>
                <a:lnTo>
                  <a:pt x="51" y="688"/>
                </a:lnTo>
                <a:cubicBezTo>
                  <a:pt x="51" y="730"/>
                  <a:pt x="85" y="765"/>
                  <a:pt x="127" y="765"/>
                </a:cubicBezTo>
                <a:lnTo>
                  <a:pt x="2149" y="765"/>
                </a:lnTo>
                <a:lnTo>
                  <a:pt x="2149" y="765"/>
                </a:lnTo>
                <a:cubicBezTo>
                  <a:pt x="2169" y="765"/>
                  <a:pt x="2189" y="756"/>
                  <a:pt x="2203" y="742"/>
                </a:cubicBezTo>
                <a:lnTo>
                  <a:pt x="2483" y="462"/>
                </a:lnTo>
                <a:lnTo>
                  <a:pt x="2483" y="462"/>
                </a:lnTo>
                <a:cubicBezTo>
                  <a:pt x="2513" y="432"/>
                  <a:pt x="2513" y="383"/>
                  <a:pt x="2483" y="354"/>
                </a:cubicBezTo>
                <a:lnTo>
                  <a:pt x="2203" y="73"/>
                </a:lnTo>
                <a:lnTo>
                  <a:pt x="2203" y="73"/>
                </a:lnTo>
                <a:cubicBezTo>
                  <a:pt x="2189" y="59"/>
                  <a:pt x="2169" y="51"/>
                  <a:pt x="2149" y="51"/>
                </a:cubicBezTo>
                <a:lnTo>
                  <a:pt x="127" y="51"/>
                </a:lnTo>
                <a:close/>
                <a:moveTo>
                  <a:pt x="2149" y="816"/>
                </a:moveTo>
                <a:lnTo>
                  <a:pt x="127" y="816"/>
                </a:lnTo>
                <a:lnTo>
                  <a:pt x="127" y="816"/>
                </a:lnTo>
                <a:cubicBezTo>
                  <a:pt x="57" y="816"/>
                  <a:pt x="0" y="758"/>
                  <a:pt x="0" y="688"/>
                </a:cubicBezTo>
                <a:lnTo>
                  <a:pt x="0" y="128"/>
                </a:lnTo>
                <a:lnTo>
                  <a:pt x="0" y="128"/>
                </a:lnTo>
                <a:cubicBezTo>
                  <a:pt x="0" y="58"/>
                  <a:pt x="57" y="0"/>
                  <a:pt x="127" y="0"/>
                </a:cubicBezTo>
                <a:lnTo>
                  <a:pt x="2149" y="0"/>
                </a:lnTo>
                <a:lnTo>
                  <a:pt x="2149" y="0"/>
                </a:lnTo>
                <a:cubicBezTo>
                  <a:pt x="2183" y="0"/>
                  <a:pt x="2215" y="13"/>
                  <a:pt x="2240" y="37"/>
                </a:cubicBezTo>
                <a:lnTo>
                  <a:pt x="2520" y="318"/>
                </a:lnTo>
                <a:lnTo>
                  <a:pt x="2520" y="318"/>
                </a:lnTo>
                <a:cubicBezTo>
                  <a:pt x="2569" y="368"/>
                  <a:pt x="2569" y="448"/>
                  <a:pt x="2520" y="498"/>
                </a:cubicBezTo>
                <a:lnTo>
                  <a:pt x="2240" y="778"/>
                </a:lnTo>
                <a:lnTo>
                  <a:pt x="2240" y="778"/>
                </a:lnTo>
                <a:cubicBezTo>
                  <a:pt x="2215" y="802"/>
                  <a:pt x="2183" y="816"/>
                  <a:pt x="2149" y="816"/>
                </a:cubicBezTo>
                <a:close/>
              </a:path>
            </a:pathLst>
          </a:custGeom>
          <a:solidFill>
            <a:schemeClr val="accent1"/>
          </a:solidFill>
          <a:ln>
            <a:noFill/>
          </a:ln>
          <a:effectLst/>
        </p:spPr>
        <p:txBody>
          <a:bodyPr wrap="none" anchor="ctr"/>
          <a:lstStyle/>
          <a:p>
            <a:pPr>
              <a:defRPr/>
            </a:pPr>
            <a:endParaRPr lang="en-US" sz="3250">
              <a:solidFill>
                <a:schemeClr val="accent5"/>
              </a:solidFill>
              <a:latin typeface="Lato Light"/>
            </a:endParaRPr>
          </a:p>
        </p:txBody>
      </p:sp>
      <p:cxnSp>
        <p:nvCxnSpPr>
          <p:cNvPr id="17" name="Straight Connector 33"/>
          <p:cNvCxnSpPr>
            <a:cxnSpLocks/>
          </p:cNvCxnSpPr>
          <p:nvPr userDrawn="1"/>
        </p:nvCxnSpPr>
        <p:spPr bwMode="auto">
          <a:xfrm>
            <a:off x="2763788" y="2711990"/>
            <a:ext cx="465858"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cxnSp>
        <p:nvCxnSpPr>
          <p:cNvPr id="18" name="Straight Connector 35"/>
          <p:cNvCxnSpPr>
            <a:cxnSpLocks/>
          </p:cNvCxnSpPr>
          <p:nvPr userDrawn="1"/>
        </p:nvCxnSpPr>
        <p:spPr bwMode="auto">
          <a:xfrm>
            <a:off x="4831035" y="2711990"/>
            <a:ext cx="465858"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cxnSp>
        <p:nvCxnSpPr>
          <p:cNvPr id="19" name="Straight Connector 36"/>
          <p:cNvCxnSpPr>
            <a:cxnSpLocks/>
          </p:cNvCxnSpPr>
          <p:nvPr userDrawn="1"/>
        </p:nvCxnSpPr>
        <p:spPr bwMode="auto">
          <a:xfrm>
            <a:off x="6898282" y="2711990"/>
            <a:ext cx="465858"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cxnSp>
        <p:nvCxnSpPr>
          <p:cNvPr id="20" name="Straight Connector 37"/>
          <p:cNvCxnSpPr>
            <a:cxnSpLocks/>
          </p:cNvCxnSpPr>
          <p:nvPr userDrawn="1"/>
        </p:nvCxnSpPr>
        <p:spPr bwMode="auto">
          <a:xfrm>
            <a:off x="8965529" y="2711990"/>
            <a:ext cx="465858"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cxnSp>
        <p:nvCxnSpPr>
          <p:cNvPr id="21" name="Straight Connector 38"/>
          <p:cNvCxnSpPr>
            <a:cxnSpLocks/>
          </p:cNvCxnSpPr>
          <p:nvPr userDrawn="1"/>
        </p:nvCxnSpPr>
        <p:spPr bwMode="auto">
          <a:xfrm>
            <a:off x="11032777" y="2711990"/>
            <a:ext cx="1159223" cy="0"/>
          </a:xfrm>
          <a:prstGeom prst="line">
            <a:avLst/>
          </a:prstGeom>
          <a:ln w="38100">
            <a:solidFill>
              <a:srgbClr val="BEBFBF"/>
            </a:solidFill>
          </a:ln>
        </p:spPr>
        <p:style>
          <a:lnRef idx="1">
            <a:schemeClr val="accent1"/>
          </a:lnRef>
          <a:fillRef idx="0">
            <a:schemeClr val="accent1"/>
          </a:fillRef>
          <a:effectRef idx="0">
            <a:schemeClr val="accent1"/>
          </a:effectRef>
          <a:fontRef idx="minor">
            <a:schemeClr val="tx1"/>
          </a:fontRef>
        </p:style>
      </p:cxnSp>
      <p:sp>
        <p:nvSpPr>
          <p:cNvPr id="33" name="Textplatzhalter 32"/>
          <p:cNvSpPr>
            <a:spLocks noGrp="1"/>
          </p:cNvSpPr>
          <p:nvPr>
            <p:ph type="body" sz="quarter" idx="13" hasCustomPrompt="1"/>
          </p:nvPr>
        </p:nvSpPr>
        <p:spPr bwMode="auto">
          <a:xfrm>
            <a:off x="1167748" y="2471889"/>
            <a:ext cx="1563512" cy="490536"/>
          </a:xfrm>
        </p:spPr>
        <p:txBody>
          <a:bodyPr anchor="ctr">
            <a:normAutofit/>
          </a:bodyPr>
          <a:lstStyle>
            <a:lvl1pPr marL="0" indent="0" algn="ctr">
              <a:buNone/>
              <a:defRPr sz="2400" b="1">
                <a:solidFill>
                  <a:srgbClr val="314EA3"/>
                </a:solidFill>
              </a:defRPr>
            </a:lvl1pPr>
          </a:lstStyle>
          <a:p>
            <a:pPr lvl="0">
              <a:defRPr/>
            </a:pPr>
            <a:r>
              <a:rPr lang="de-DE"/>
              <a:t>Jahr</a:t>
            </a:r>
          </a:p>
        </p:txBody>
      </p:sp>
      <p:sp>
        <p:nvSpPr>
          <p:cNvPr id="34" name="Textplatzhalter 32"/>
          <p:cNvSpPr>
            <a:spLocks noGrp="1"/>
          </p:cNvSpPr>
          <p:nvPr>
            <p:ph type="body" sz="quarter" idx="14" hasCustomPrompt="1"/>
          </p:nvPr>
        </p:nvSpPr>
        <p:spPr bwMode="auto">
          <a:xfrm>
            <a:off x="3238557" y="2471888"/>
            <a:ext cx="1563512" cy="490536"/>
          </a:xfrm>
        </p:spPr>
        <p:txBody>
          <a:bodyPr anchor="ctr">
            <a:normAutofit/>
          </a:bodyPr>
          <a:lstStyle>
            <a:lvl1pPr marL="0" indent="0" algn="ctr">
              <a:buNone/>
              <a:defRPr sz="2400" b="1">
                <a:solidFill>
                  <a:schemeClr val="accent1"/>
                </a:solidFill>
              </a:defRPr>
            </a:lvl1pPr>
          </a:lstStyle>
          <a:p>
            <a:pPr lvl="0">
              <a:defRPr/>
            </a:pPr>
            <a:r>
              <a:rPr lang="de-DE"/>
              <a:t>Jahr</a:t>
            </a:r>
          </a:p>
        </p:txBody>
      </p:sp>
      <p:sp>
        <p:nvSpPr>
          <p:cNvPr id="35" name="Textplatzhalter 32"/>
          <p:cNvSpPr>
            <a:spLocks noGrp="1"/>
          </p:cNvSpPr>
          <p:nvPr>
            <p:ph type="body" sz="quarter" idx="15" hasCustomPrompt="1"/>
          </p:nvPr>
        </p:nvSpPr>
        <p:spPr bwMode="auto">
          <a:xfrm>
            <a:off x="5296892" y="2471888"/>
            <a:ext cx="1563512" cy="490536"/>
          </a:xfrm>
        </p:spPr>
        <p:txBody>
          <a:bodyPr anchor="ctr">
            <a:normAutofit/>
          </a:bodyPr>
          <a:lstStyle>
            <a:lvl1pPr marL="0" indent="0" algn="ctr">
              <a:buNone/>
              <a:defRPr sz="2400" b="1">
                <a:solidFill>
                  <a:schemeClr val="accent1"/>
                </a:solidFill>
              </a:defRPr>
            </a:lvl1pPr>
          </a:lstStyle>
          <a:p>
            <a:pPr lvl="0">
              <a:defRPr/>
            </a:pPr>
            <a:r>
              <a:rPr lang="de-DE"/>
              <a:t>Jahr</a:t>
            </a:r>
          </a:p>
        </p:txBody>
      </p:sp>
      <p:sp>
        <p:nvSpPr>
          <p:cNvPr id="36" name="Textplatzhalter 32"/>
          <p:cNvSpPr>
            <a:spLocks noGrp="1"/>
          </p:cNvSpPr>
          <p:nvPr>
            <p:ph type="body" sz="quarter" idx="16" hasCustomPrompt="1"/>
          </p:nvPr>
        </p:nvSpPr>
        <p:spPr bwMode="auto">
          <a:xfrm>
            <a:off x="7366003" y="2471888"/>
            <a:ext cx="1563512" cy="490536"/>
          </a:xfrm>
        </p:spPr>
        <p:txBody>
          <a:bodyPr anchor="ctr">
            <a:normAutofit/>
          </a:bodyPr>
          <a:lstStyle>
            <a:lvl1pPr marL="0" indent="0" algn="ctr">
              <a:buNone/>
              <a:defRPr sz="2400" b="1">
                <a:solidFill>
                  <a:schemeClr val="accent1"/>
                </a:solidFill>
              </a:defRPr>
            </a:lvl1pPr>
          </a:lstStyle>
          <a:p>
            <a:pPr lvl="0">
              <a:defRPr/>
            </a:pPr>
            <a:r>
              <a:rPr lang="de-DE"/>
              <a:t>Jahr</a:t>
            </a:r>
          </a:p>
        </p:txBody>
      </p:sp>
      <p:sp>
        <p:nvSpPr>
          <p:cNvPr id="37" name="Textplatzhalter 32"/>
          <p:cNvSpPr>
            <a:spLocks noGrp="1"/>
          </p:cNvSpPr>
          <p:nvPr>
            <p:ph type="body" sz="quarter" idx="17" hasCustomPrompt="1"/>
          </p:nvPr>
        </p:nvSpPr>
        <p:spPr bwMode="auto">
          <a:xfrm>
            <a:off x="9431387" y="2471888"/>
            <a:ext cx="1563512" cy="490536"/>
          </a:xfrm>
        </p:spPr>
        <p:txBody>
          <a:bodyPr anchor="ctr">
            <a:normAutofit/>
          </a:bodyPr>
          <a:lstStyle>
            <a:lvl1pPr marL="0" indent="0" algn="ctr">
              <a:buNone/>
              <a:defRPr sz="2400" b="1">
                <a:solidFill>
                  <a:schemeClr val="accent1"/>
                </a:solidFill>
              </a:defRPr>
            </a:lvl1pPr>
          </a:lstStyle>
          <a:p>
            <a:pPr lvl="0">
              <a:defRPr/>
            </a:pPr>
            <a:r>
              <a:rPr lang="de-DE"/>
              <a:t>Jahr</a:t>
            </a:r>
          </a:p>
        </p:txBody>
      </p:sp>
      <p:sp>
        <p:nvSpPr>
          <p:cNvPr id="41" name="Textplatzhalter 40"/>
          <p:cNvSpPr>
            <a:spLocks noGrp="1"/>
          </p:cNvSpPr>
          <p:nvPr>
            <p:ph type="body" sz="quarter" idx="19" hasCustomPrompt="1"/>
          </p:nvPr>
        </p:nvSpPr>
        <p:spPr bwMode="auto">
          <a:xfrm>
            <a:off x="1043987" y="3901541"/>
            <a:ext cx="1800000" cy="2106613"/>
          </a:xfrm>
        </p:spPr>
        <p:txBody>
          <a:bodyPr>
            <a:normAutofit/>
          </a:bodyPr>
          <a:lstStyle>
            <a:lvl1pPr marL="0" indent="0">
              <a:buNone/>
              <a:defRPr sz="1800"/>
            </a:lvl1pPr>
          </a:lstStyle>
          <a:p>
            <a:pPr lvl="0">
              <a:defRPr/>
            </a:pPr>
            <a:r>
              <a:rPr lang="de-DE"/>
              <a:t>Text durch Klicken bearbeiten</a:t>
            </a:r>
          </a:p>
        </p:txBody>
      </p:sp>
      <p:sp>
        <p:nvSpPr>
          <p:cNvPr id="42" name="Textplatzhalter 38"/>
          <p:cNvSpPr>
            <a:spLocks noGrp="1"/>
          </p:cNvSpPr>
          <p:nvPr>
            <p:ph type="body" sz="quarter" idx="20" hasCustomPrompt="1"/>
          </p:nvPr>
        </p:nvSpPr>
        <p:spPr bwMode="auto">
          <a:xfrm>
            <a:off x="3109661" y="3354290"/>
            <a:ext cx="1800000" cy="376237"/>
          </a:xfrm>
        </p:spPr>
        <p:txBody>
          <a:bodyPr anchor="ctr">
            <a:noAutofit/>
          </a:bodyPr>
          <a:lstStyle>
            <a:lvl1pPr marL="0" indent="0" algn="ctr">
              <a:buNone/>
              <a:defRPr sz="2400" b="1"/>
            </a:lvl1pPr>
          </a:lstStyle>
          <a:p>
            <a:pPr lvl="0">
              <a:defRPr/>
            </a:pPr>
            <a:r>
              <a:rPr lang="de-DE"/>
              <a:t>Titel</a:t>
            </a:r>
          </a:p>
        </p:txBody>
      </p:sp>
      <p:sp>
        <p:nvSpPr>
          <p:cNvPr id="43" name="Textplatzhalter 40"/>
          <p:cNvSpPr>
            <a:spLocks noGrp="1"/>
          </p:cNvSpPr>
          <p:nvPr>
            <p:ph type="body" sz="quarter" idx="21" hasCustomPrompt="1"/>
          </p:nvPr>
        </p:nvSpPr>
        <p:spPr bwMode="auto">
          <a:xfrm>
            <a:off x="3104144" y="3901541"/>
            <a:ext cx="1800000" cy="2106613"/>
          </a:xfrm>
        </p:spPr>
        <p:txBody>
          <a:bodyPr>
            <a:normAutofit/>
          </a:bodyPr>
          <a:lstStyle>
            <a:lvl1pPr marL="0" indent="0">
              <a:buNone/>
              <a:defRPr sz="1800"/>
            </a:lvl1pPr>
          </a:lstStyle>
          <a:p>
            <a:pPr lvl="0">
              <a:defRPr/>
            </a:pPr>
            <a:r>
              <a:rPr lang="de-DE"/>
              <a:t>Text durch Klicken bearbeiten</a:t>
            </a:r>
          </a:p>
        </p:txBody>
      </p:sp>
      <p:sp>
        <p:nvSpPr>
          <p:cNvPr id="44" name="Textplatzhalter 38"/>
          <p:cNvSpPr>
            <a:spLocks noGrp="1"/>
          </p:cNvSpPr>
          <p:nvPr>
            <p:ph type="body" sz="quarter" idx="22" hasCustomPrompt="1"/>
          </p:nvPr>
        </p:nvSpPr>
        <p:spPr bwMode="auto">
          <a:xfrm>
            <a:off x="5169820" y="3354290"/>
            <a:ext cx="1800000" cy="376237"/>
          </a:xfrm>
        </p:spPr>
        <p:txBody>
          <a:bodyPr anchor="ctr">
            <a:noAutofit/>
          </a:bodyPr>
          <a:lstStyle>
            <a:lvl1pPr marL="0" indent="0" algn="ctr">
              <a:buNone/>
              <a:defRPr sz="2400" b="1"/>
            </a:lvl1pPr>
          </a:lstStyle>
          <a:p>
            <a:pPr lvl="0">
              <a:defRPr/>
            </a:pPr>
            <a:r>
              <a:rPr lang="de-DE"/>
              <a:t>Titel</a:t>
            </a:r>
          </a:p>
        </p:txBody>
      </p:sp>
      <p:sp>
        <p:nvSpPr>
          <p:cNvPr id="45" name="Textplatzhalter 40"/>
          <p:cNvSpPr>
            <a:spLocks noGrp="1"/>
          </p:cNvSpPr>
          <p:nvPr>
            <p:ph type="body" sz="quarter" idx="23" hasCustomPrompt="1"/>
          </p:nvPr>
        </p:nvSpPr>
        <p:spPr bwMode="auto">
          <a:xfrm>
            <a:off x="5164303" y="3901541"/>
            <a:ext cx="1800000" cy="2106613"/>
          </a:xfrm>
        </p:spPr>
        <p:txBody>
          <a:bodyPr>
            <a:normAutofit/>
          </a:bodyPr>
          <a:lstStyle>
            <a:lvl1pPr marL="0" indent="0">
              <a:buNone/>
              <a:defRPr sz="1800"/>
            </a:lvl1pPr>
          </a:lstStyle>
          <a:p>
            <a:pPr lvl="0">
              <a:defRPr/>
            </a:pPr>
            <a:r>
              <a:rPr lang="de-DE"/>
              <a:t>Text durch Klicken bearbeiten</a:t>
            </a:r>
          </a:p>
        </p:txBody>
      </p:sp>
      <p:sp>
        <p:nvSpPr>
          <p:cNvPr id="46" name="Textplatzhalter 38"/>
          <p:cNvSpPr>
            <a:spLocks noGrp="1"/>
          </p:cNvSpPr>
          <p:nvPr>
            <p:ph type="body" sz="quarter" idx="24" hasCustomPrompt="1"/>
          </p:nvPr>
        </p:nvSpPr>
        <p:spPr bwMode="auto">
          <a:xfrm>
            <a:off x="7229978" y="3354290"/>
            <a:ext cx="1800000" cy="376237"/>
          </a:xfrm>
        </p:spPr>
        <p:txBody>
          <a:bodyPr anchor="ctr">
            <a:noAutofit/>
          </a:bodyPr>
          <a:lstStyle>
            <a:lvl1pPr marL="0" indent="0" algn="ctr">
              <a:buNone/>
              <a:defRPr sz="2400" b="1"/>
            </a:lvl1pPr>
          </a:lstStyle>
          <a:p>
            <a:pPr lvl="0">
              <a:defRPr/>
            </a:pPr>
            <a:r>
              <a:rPr lang="de-DE"/>
              <a:t>Titel</a:t>
            </a:r>
          </a:p>
        </p:txBody>
      </p:sp>
      <p:sp>
        <p:nvSpPr>
          <p:cNvPr id="47" name="Textplatzhalter 40"/>
          <p:cNvSpPr>
            <a:spLocks noGrp="1"/>
          </p:cNvSpPr>
          <p:nvPr>
            <p:ph type="body" sz="quarter" idx="25" hasCustomPrompt="1"/>
          </p:nvPr>
        </p:nvSpPr>
        <p:spPr bwMode="auto">
          <a:xfrm>
            <a:off x="7224461" y="3901541"/>
            <a:ext cx="1800000" cy="2106613"/>
          </a:xfrm>
        </p:spPr>
        <p:txBody>
          <a:bodyPr>
            <a:normAutofit/>
          </a:bodyPr>
          <a:lstStyle>
            <a:lvl1pPr marL="0" indent="0">
              <a:buNone/>
              <a:defRPr sz="1800"/>
            </a:lvl1pPr>
          </a:lstStyle>
          <a:p>
            <a:pPr lvl="0">
              <a:defRPr/>
            </a:pPr>
            <a:r>
              <a:rPr lang="de-DE"/>
              <a:t>Text durch Klicken bearbeiten</a:t>
            </a:r>
          </a:p>
        </p:txBody>
      </p:sp>
      <p:sp>
        <p:nvSpPr>
          <p:cNvPr id="48" name="Textplatzhalter 38"/>
          <p:cNvSpPr>
            <a:spLocks noGrp="1"/>
          </p:cNvSpPr>
          <p:nvPr>
            <p:ph type="body" sz="quarter" idx="26" hasCustomPrompt="1"/>
          </p:nvPr>
        </p:nvSpPr>
        <p:spPr bwMode="auto">
          <a:xfrm>
            <a:off x="9290137" y="3354290"/>
            <a:ext cx="1800000" cy="376237"/>
          </a:xfrm>
        </p:spPr>
        <p:txBody>
          <a:bodyPr anchor="ctr">
            <a:noAutofit/>
          </a:bodyPr>
          <a:lstStyle>
            <a:lvl1pPr marL="0" indent="0" algn="ctr">
              <a:buNone/>
              <a:defRPr sz="2400" b="1"/>
            </a:lvl1pPr>
          </a:lstStyle>
          <a:p>
            <a:pPr lvl="0">
              <a:defRPr/>
            </a:pPr>
            <a:r>
              <a:rPr lang="de-DE"/>
              <a:t>Titel</a:t>
            </a:r>
          </a:p>
        </p:txBody>
      </p:sp>
      <p:sp>
        <p:nvSpPr>
          <p:cNvPr id="49" name="Textplatzhalter 40"/>
          <p:cNvSpPr>
            <a:spLocks noGrp="1"/>
          </p:cNvSpPr>
          <p:nvPr>
            <p:ph type="body" sz="quarter" idx="27" hasCustomPrompt="1"/>
          </p:nvPr>
        </p:nvSpPr>
        <p:spPr bwMode="auto">
          <a:xfrm>
            <a:off x="9284621" y="3901541"/>
            <a:ext cx="1800000" cy="2106613"/>
          </a:xfrm>
        </p:spPr>
        <p:txBody>
          <a:bodyPr>
            <a:normAutofit/>
          </a:bodyPr>
          <a:lstStyle>
            <a:lvl1pPr marL="0" indent="0">
              <a:buNone/>
              <a:defRPr sz="1800"/>
            </a:lvl1pPr>
          </a:lstStyle>
          <a:p>
            <a:pPr lvl="0">
              <a:defRPr/>
            </a:pPr>
            <a:r>
              <a:rPr lang="de-DE"/>
              <a:t>Text durch Klicken bearbeiten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Kontakt 1 mit Bild">
    <p:spTree>
      <p:nvGrpSpPr>
        <p:cNvPr id="1" name=""/>
        <p:cNvGrpSpPr/>
        <p:nvPr/>
      </p:nvGrpSpPr>
      <p:grpSpPr bwMode="auto">
        <a:xfrm>
          <a:off x="0" y="0"/>
          <a:ext cx="0" cy="0"/>
          <a:chOff x="0" y="0"/>
          <a:chExt cx="0" cy="0"/>
        </a:xfrm>
      </p:grpSpPr>
      <p:pic>
        <p:nvPicPr>
          <p:cNvPr id="9" name="Grafik 8"/>
          <p:cNvPicPr>
            <a:picLocks noChangeAspect="1"/>
          </p:cNvPicPr>
          <p:nvPr userDrawn="1"/>
        </p:nvPicPr>
        <p:blipFill>
          <a:blip r:embed="rId2"/>
          <a:srcRect l="-81" t="44869" r="81" b="21867"/>
          <a:stretch/>
        </p:blipFill>
        <p:spPr bwMode="auto">
          <a:xfrm>
            <a:off x="838200" y="1811708"/>
            <a:ext cx="10515600" cy="2333001"/>
          </a:xfrm>
          <a:prstGeom prst="rect">
            <a:avLst/>
          </a:prstGeom>
        </p:spPr>
      </p:pic>
      <p:graphicFrame>
        <p:nvGraphicFramePr>
          <p:cNvPr id="8" name="Tabelle 7"/>
          <p:cNvGraphicFramePr>
            <a:graphicFrameLocks noGrp="1"/>
          </p:cNvGraphicFramePr>
          <p:nvPr userDrawn="1"/>
        </p:nvGraphicFramePr>
        <p:xfrm>
          <a:off x="838200" y="4316412"/>
          <a:ext cx="10515600" cy="1851507"/>
        </p:xfrm>
        <a:graphic>
          <a:graphicData uri="http://schemas.openxmlformats.org/drawingml/2006/table">
            <a:tbl>
              <a:tblPr firstRow="1" firstCol="1" bandRow="1"/>
              <a:tblGrid>
                <a:gridCol w="10515600">
                  <a:extLst>
                    <a:ext uri="{9D8B030D-6E8A-4147-A177-3AD203B41FA5}">
                      <a16:colId xmlns:a16="http://schemas.microsoft.com/office/drawing/2014/main" val="20000"/>
                    </a:ext>
                  </a:extLst>
                </a:gridCol>
              </a:tblGrid>
              <a:tr h="1851507">
                <a:tc>
                  <a:txBody>
                    <a:bodyPr/>
                    <a:lstStyle/>
                    <a:p>
                      <a:pPr>
                        <a:spcAft>
                          <a:spcPts val="0"/>
                        </a:spcAft>
                        <a:defRPr/>
                      </a:pPr>
                      <a:r>
                        <a:rPr lang="de-DE" sz="1800">
                          <a:solidFill>
                            <a:schemeClr val="tx1"/>
                          </a:solidFill>
                          <a:latin typeface="Arial"/>
                          <a:cs typeface="Arial"/>
                        </a:rPr>
                        <a:t>STADTVERWALTUNG OBERURSEL (TAUNUS)</a:t>
                      </a:r>
                      <a:endParaRPr/>
                    </a:p>
                    <a:p>
                      <a:pPr>
                        <a:spcBef>
                          <a:spcPts val="200"/>
                        </a:spcBef>
                        <a:spcAft>
                          <a:spcPts val="0"/>
                        </a:spcAft>
                        <a:defRPr/>
                      </a:pPr>
                      <a:r>
                        <a:rPr lang="de-DE" sz="1800" b="0">
                          <a:solidFill>
                            <a:schemeClr val="tx1"/>
                          </a:solidFill>
                          <a:latin typeface="Arial"/>
                          <a:cs typeface="Arial"/>
                        </a:rPr>
                        <a:t>Rathausplatz 1</a:t>
                      </a:r>
                      <a:endParaRPr/>
                    </a:p>
                    <a:p>
                      <a:pPr>
                        <a:spcAft>
                          <a:spcPts val="0"/>
                        </a:spcAft>
                        <a:defRPr/>
                      </a:pPr>
                      <a:r>
                        <a:rPr lang="de-DE" sz="1800" b="0">
                          <a:solidFill>
                            <a:schemeClr val="tx1"/>
                          </a:solidFill>
                          <a:latin typeface="Arial"/>
                          <a:cs typeface="Arial"/>
                        </a:rPr>
                        <a:t>61440 Oberursel (Taunus)</a:t>
                      </a:r>
                      <a:endParaRPr/>
                    </a:p>
                    <a:p>
                      <a:pPr>
                        <a:spcAft>
                          <a:spcPts val="0"/>
                        </a:spcAft>
                        <a:defRPr/>
                      </a:pPr>
                      <a:r>
                        <a:rPr lang="de-DE" sz="1800" b="0">
                          <a:solidFill>
                            <a:schemeClr val="tx1"/>
                          </a:solidFill>
                          <a:latin typeface="Arial"/>
                          <a:cs typeface="Arial"/>
                        </a:rPr>
                        <a:t>Telefon: 06171 502-0</a:t>
                      </a:r>
                      <a:endParaRPr/>
                    </a:p>
                    <a:p>
                      <a:pPr>
                        <a:spcAft>
                          <a:spcPts val="0"/>
                        </a:spcAft>
                        <a:defRPr/>
                      </a:pPr>
                      <a:r>
                        <a:rPr lang="de-DE" sz="1800" b="0">
                          <a:solidFill>
                            <a:schemeClr val="tx1"/>
                          </a:solidFill>
                          <a:latin typeface="Arial"/>
                          <a:cs typeface="Arial"/>
                        </a:rPr>
                        <a:t>Internet: </a:t>
                      </a:r>
                      <a:r>
                        <a:rPr lang="de-DE" sz="1800" b="0" u="sng">
                          <a:solidFill>
                            <a:schemeClr val="tx1"/>
                          </a:solidFill>
                          <a:latin typeface="Arial"/>
                          <a:cs typeface="Arial"/>
                          <a:hlinkClick r:id="rId3" tooltip="http://www.oberursel.de/"/>
                        </a:rPr>
                        <a:t>www.oberursel.de</a:t>
                      </a:r>
                      <a:r>
                        <a:rPr lang="de-DE" sz="1800" b="0">
                          <a:solidFill>
                            <a:schemeClr val="tx1"/>
                          </a:solidFill>
                          <a:latin typeface="Arial"/>
                          <a:cs typeface="Arial"/>
                        </a:rPr>
                        <a:t> </a:t>
                      </a:r>
                    </a:p>
                    <a:p>
                      <a:pPr>
                        <a:spcAft>
                          <a:spcPts val="0"/>
                        </a:spcAft>
                        <a:defRPr/>
                      </a:pPr>
                      <a:r>
                        <a:rPr lang="de-DE" sz="1800" b="0">
                          <a:solidFill>
                            <a:schemeClr val="tx1"/>
                          </a:solidFill>
                          <a:latin typeface="Arial"/>
                          <a:cs typeface="Arial"/>
                        </a:rPr>
                        <a:t>E-Mail: </a:t>
                      </a:r>
                      <a:r>
                        <a:rPr lang="de-DE" sz="1800" b="0" u="sng">
                          <a:solidFill>
                            <a:schemeClr val="tx1"/>
                          </a:solidFill>
                          <a:latin typeface="Arial"/>
                          <a:cs typeface="Arial"/>
                          <a:hlinkClick r:id="rId4" tooltip="mailto:info@oberursel.de"/>
                        </a:rPr>
                        <a:t>info@oberursel.de</a:t>
                      </a:r>
                      <a:r>
                        <a:rPr lang="de-DE" sz="1800" b="0">
                          <a:solidFill>
                            <a:schemeClr val="tx1"/>
                          </a:solidFill>
                          <a:latin typeface="Arial"/>
                          <a:cs typeface="Arial"/>
                        </a:rPr>
                        <a:t> </a:t>
                      </a:r>
                      <a:endParaRPr lang="de-DE" sz="1800" b="0">
                        <a:solidFill>
                          <a:schemeClr val="tx1"/>
                        </a:solidFill>
                        <a:latin typeface="Arial"/>
                        <a:ea typeface="Times New Roman"/>
                        <a:cs typeface="Arial"/>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1" name="Textfeld 10"/>
          <p:cNvSpPr txBox="1"/>
          <p:nvPr userDrawn="1"/>
        </p:nvSpPr>
        <p:spPr bwMode="auto">
          <a:xfrm>
            <a:off x="7933800" y="4114475"/>
            <a:ext cx="3420000" cy="215444"/>
          </a:xfrm>
          <a:prstGeom prst="rect">
            <a:avLst/>
          </a:prstGeom>
          <a:noFill/>
        </p:spPr>
        <p:txBody>
          <a:bodyPr wrap="square" rtlCol="0">
            <a:spAutoFit/>
          </a:bodyPr>
          <a:lstStyle/>
          <a:p>
            <a:pPr algn="r">
              <a:defRPr/>
            </a:pPr>
            <a:r>
              <a:rPr lang="de-DE" sz="800">
                <a:solidFill>
                  <a:schemeClr val="tx1">
                    <a:tint val="75000"/>
                  </a:schemeClr>
                </a:solidFill>
                <a:latin typeface="Arial"/>
                <a:ea typeface="Arial"/>
                <a:cs typeface="Arial"/>
              </a:rPr>
              <a:t>© Stadt Oberursel (Taunus)</a:t>
            </a:r>
          </a:p>
        </p:txBody>
      </p:sp>
      <p:sp>
        <p:nvSpPr>
          <p:cNvPr id="12" name="Textfeld 11"/>
          <p:cNvSpPr txBox="1"/>
          <p:nvPr userDrawn="1"/>
        </p:nvSpPr>
        <p:spPr bwMode="auto">
          <a:xfrm>
            <a:off x="838200" y="365888"/>
            <a:ext cx="7515225" cy="1324800"/>
          </a:xfrm>
          <a:prstGeom prst="rect">
            <a:avLst/>
          </a:prstGeom>
          <a:noFill/>
        </p:spPr>
        <p:txBody>
          <a:bodyPr wrap="square" rtlCol="0" anchor="ctr">
            <a:noAutofit/>
          </a:bodyPr>
          <a:lstStyle/>
          <a:p>
            <a:pPr algn="l" defTabSz="914400">
              <a:lnSpc>
                <a:spcPct val="90000"/>
              </a:lnSpc>
              <a:spcBef>
                <a:spcPts val="0"/>
              </a:spcBef>
              <a:buNone/>
              <a:defRPr/>
            </a:pPr>
            <a:r>
              <a:rPr lang="de-DE" sz="4400" b="0">
                <a:solidFill>
                  <a:schemeClr val="tx1"/>
                </a:solidFill>
                <a:latin typeface="Arial"/>
                <a:ea typeface="Arial"/>
                <a:cs typeface="Arial"/>
              </a:rPr>
              <a:t>Kontakt</a:t>
            </a:r>
          </a:p>
        </p:txBody>
      </p:sp>
      <p:sp>
        <p:nvSpPr>
          <p:cNvPr id="6" name="Textfeld 5"/>
          <p:cNvSpPr txBox="1"/>
          <p:nvPr userDrawn="1"/>
        </p:nvSpPr>
        <p:spPr bwMode="auto">
          <a:xfrm>
            <a:off x="5999154" y="5117555"/>
            <a:ext cx="2973937" cy="923330"/>
          </a:xfrm>
          <a:prstGeom prst="rect">
            <a:avLst/>
          </a:prstGeom>
          <a:noFill/>
        </p:spPr>
        <p:txBody>
          <a:bodyPr wrap="square" rtlCol="0">
            <a:spAutoFit/>
          </a:bodyPr>
          <a:lstStyle/>
          <a:p>
            <a:pPr>
              <a:spcAft>
                <a:spcPts val="0"/>
              </a:spcAft>
              <a:defRPr/>
            </a:pPr>
            <a:r>
              <a:rPr lang="de-DE" sz="1800" b="0">
                <a:solidFill>
                  <a:schemeClr val="tx1"/>
                </a:solidFill>
                <a:latin typeface="Arial"/>
                <a:cs typeface="Arial"/>
              </a:rPr>
              <a:t>Folgen Sie uns!</a:t>
            </a:r>
            <a:endParaRPr/>
          </a:p>
          <a:p>
            <a:pPr>
              <a:spcAft>
                <a:spcPts val="0"/>
              </a:spcAft>
              <a:defRPr/>
            </a:pPr>
            <a:r>
              <a:rPr lang="de-DE" sz="1800" b="0" u="sng">
                <a:solidFill>
                  <a:srgbClr val="314EA3"/>
                </a:solidFill>
                <a:latin typeface="Arial"/>
                <a:cs typeface="Arial"/>
                <a:hlinkClick r:id="rId5" tooltip="https://www.facebook.com/OberurselimDialog/?locale=de_DE"/>
              </a:rPr>
              <a:t>Facebook</a:t>
            </a:r>
            <a:endParaRPr lang="de-DE" sz="1800" b="0">
              <a:solidFill>
                <a:srgbClr val="314EA3"/>
              </a:solidFill>
              <a:latin typeface="Arial"/>
              <a:cs typeface="Arial"/>
            </a:endParaRPr>
          </a:p>
          <a:p>
            <a:pPr>
              <a:spcAft>
                <a:spcPts val="0"/>
              </a:spcAft>
              <a:defRPr/>
            </a:pPr>
            <a:r>
              <a:rPr lang="de-DE" sz="1800" b="0" u="sng">
                <a:solidFill>
                  <a:srgbClr val="314EA3"/>
                </a:solidFill>
                <a:latin typeface="Arial"/>
                <a:cs typeface="Arial"/>
                <a:hlinkClick r:id="rId6" tooltip="https://www.instagram.com/oberursel_im_dialog/?hl=de"/>
              </a:rPr>
              <a:t>Instagram</a:t>
            </a:r>
            <a:endParaRPr lang="de-DE" sz="1800" b="0">
              <a:solidFill>
                <a:srgbClr val="314EA3"/>
              </a:solidFill>
              <a:latin typeface="Arial"/>
              <a:cs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Kontakt 1 mit auswählbarem Bild">
    <p:spTree>
      <p:nvGrpSpPr>
        <p:cNvPr id="1" name=""/>
        <p:cNvGrpSpPr/>
        <p:nvPr/>
      </p:nvGrpSpPr>
      <p:grpSpPr bwMode="auto">
        <a:xfrm>
          <a:off x="0" y="0"/>
          <a:ext cx="0" cy="0"/>
          <a:chOff x="0" y="0"/>
          <a:chExt cx="0" cy="0"/>
        </a:xfrm>
      </p:grpSpPr>
      <p:sp>
        <p:nvSpPr>
          <p:cNvPr id="7" name="Bildplatzhalter 2"/>
          <p:cNvSpPr>
            <a:spLocks noGrp="1"/>
          </p:cNvSpPr>
          <p:nvPr>
            <p:ph type="pic" idx="13"/>
          </p:nvPr>
        </p:nvSpPr>
        <p:spPr bwMode="auto">
          <a:xfrm>
            <a:off x="838200" y="1825625"/>
            <a:ext cx="10515600" cy="23066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p>
        </p:txBody>
      </p:sp>
      <p:graphicFrame>
        <p:nvGraphicFramePr>
          <p:cNvPr id="8" name="Tabelle 7"/>
          <p:cNvGraphicFramePr>
            <a:graphicFrameLocks noGrp="1"/>
          </p:cNvGraphicFramePr>
          <p:nvPr userDrawn="1"/>
        </p:nvGraphicFramePr>
        <p:xfrm>
          <a:off x="838200" y="4316412"/>
          <a:ext cx="10515600" cy="1851507"/>
        </p:xfrm>
        <a:graphic>
          <a:graphicData uri="http://schemas.openxmlformats.org/drawingml/2006/table">
            <a:tbl>
              <a:tblPr firstRow="1" firstCol="1" bandRow="1"/>
              <a:tblGrid>
                <a:gridCol w="10515600">
                  <a:extLst>
                    <a:ext uri="{9D8B030D-6E8A-4147-A177-3AD203B41FA5}">
                      <a16:colId xmlns:a16="http://schemas.microsoft.com/office/drawing/2014/main" val="20000"/>
                    </a:ext>
                  </a:extLst>
                </a:gridCol>
              </a:tblGrid>
              <a:tr h="1851507">
                <a:tc>
                  <a:txBody>
                    <a:bodyPr/>
                    <a:lstStyle/>
                    <a:p>
                      <a:pPr>
                        <a:spcAft>
                          <a:spcPts val="0"/>
                        </a:spcAft>
                        <a:defRPr/>
                      </a:pPr>
                      <a:r>
                        <a:rPr lang="de-DE" sz="1800">
                          <a:solidFill>
                            <a:schemeClr val="tx1"/>
                          </a:solidFill>
                          <a:latin typeface="Arial"/>
                          <a:cs typeface="Arial"/>
                        </a:rPr>
                        <a:t>STADTVERWALTUNG OBERURSEL (TAUNUS)</a:t>
                      </a:r>
                      <a:endParaRPr/>
                    </a:p>
                    <a:p>
                      <a:pPr>
                        <a:spcBef>
                          <a:spcPts val="200"/>
                        </a:spcBef>
                        <a:spcAft>
                          <a:spcPts val="0"/>
                        </a:spcAft>
                        <a:defRPr/>
                      </a:pPr>
                      <a:r>
                        <a:rPr lang="de-DE" sz="1800" b="0">
                          <a:solidFill>
                            <a:schemeClr val="tx1"/>
                          </a:solidFill>
                          <a:latin typeface="Arial"/>
                          <a:cs typeface="Arial"/>
                        </a:rPr>
                        <a:t>Rathausplatz 1</a:t>
                      </a:r>
                      <a:endParaRPr/>
                    </a:p>
                    <a:p>
                      <a:pPr>
                        <a:spcAft>
                          <a:spcPts val="0"/>
                        </a:spcAft>
                        <a:defRPr/>
                      </a:pPr>
                      <a:r>
                        <a:rPr lang="de-DE" sz="1800" b="0">
                          <a:solidFill>
                            <a:schemeClr val="tx1"/>
                          </a:solidFill>
                          <a:latin typeface="Arial"/>
                          <a:cs typeface="Arial"/>
                        </a:rPr>
                        <a:t>61440 Oberursel (Taunus)</a:t>
                      </a:r>
                      <a:endParaRPr/>
                    </a:p>
                    <a:p>
                      <a:pPr>
                        <a:spcAft>
                          <a:spcPts val="0"/>
                        </a:spcAft>
                        <a:defRPr/>
                      </a:pPr>
                      <a:r>
                        <a:rPr lang="de-DE" sz="1800" b="0">
                          <a:solidFill>
                            <a:schemeClr val="tx1"/>
                          </a:solidFill>
                          <a:latin typeface="Arial"/>
                          <a:cs typeface="Arial"/>
                        </a:rPr>
                        <a:t>Telefon: 06171 502-0</a:t>
                      </a:r>
                      <a:endParaRPr/>
                    </a:p>
                    <a:p>
                      <a:pPr>
                        <a:spcAft>
                          <a:spcPts val="0"/>
                        </a:spcAft>
                        <a:defRPr/>
                      </a:pPr>
                      <a:r>
                        <a:rPr lang="de-DE" sz="1800" b="0">
                          <a:solidFill>
                            <a:schemeClr val="tx1"/>
                          </a:solidFill>
                          <a:latin typeface="Arial"/>
                          <a:cs typeface="Arial"/>
                        </a:rPr>
                        <a:t>Internet: </a:t>
                      </a:r>
                      <a:r>
                        <a:rPr lang="de-DE" sz="1800" b="0" u="sng">
                          <a:solidFill>
                            <a:schemeClr val="tx1"/>
                          </a:solidFill>
                          <a:latin typeface="Arial"/>
                          <a:cs typeface="Arial"/>
                          <a:hlinkClick r:id="rId2" tooltip="http://www.oberursel.de/"/>
                        </a:rPr>
                        <a:t>www.oberursel.de</a:t>
                      </a:r>
                      <a:r>
                        <a:rPr lang="de-DE" sz="1800" b="0">
                          <a:solidFill>
                            <a:schemeClr val="tx1"/>
                          </a:solidFill>
                          <a:latin typeface="Arial"/>
                          <a:cs typeface="Arial"/>
                        </a:rPr>
                        <a:t> </a:t>
                      </a:r>
                    </a:p>
                    <a:p>
                      <a:pPr>
                        <a:spcAft>
                          <a:spcPts val="0"/>
                        </a:spcAft>
                        <a:defRPr/>
                      </a:pPr>
                      <a:r>
                        <a:rPr lang="de-DE" sz="1800" b="0">
                          <a:solidFill>
                            <a:schemeClr val="tx1"/>
                          </a:solidFill>
                          <a:latin typeface="Arial"/>
                          <a:cs typeface="Arial"/>
                        </a:rPr>
                        <a:t>E-Mail: </a:t>
                      </a:r>
                      <a:r>
                        <a:rPr lang="de-DE" sz="1800" b="0" u="sng">
                          <a:solidFill>
                            <a:schemeClr val="tx1"/>
                          </a:solidFill>
                          <a:latin typeface="Arial"/>
                          <a:cs typeface="Arial"/>
                          <a:hlinkClick r:id="rId3" tooltip="mailto:info@oberursel.de"/>
                        </a:rPr>
                        <a:t>info@oberursel.de</a:t>
                      </a:r>
                      <a:r>
                        <a:rPr lang="de-DE" sz="1800" b="0">
                          <a:solidFill>
                            <a:schemeClr val="tx1"/>
                          </a:solidFill>
                          <a:latin typeface="Arial"/>
                          <a:cs typeface="Arial"/>
                        </a:rPr>
                        <a:t> </a:t>
                      </a:r>
                      <a:endParaRPr lang="de-DE" sz="1800" b="0">
                        <a:solidFill>
                          <a:schemeClr val="tx1"/>
                        </a:solidFill>
                        <a:latin typeface="Arial"/>
                        <a:ea typeface="Times New Roman"/>
                        <a:cs typeface="Arial"/>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5" name="Textplatzhalter 9"/>
          <p:cNvSpPr>
            <a:spLocks noGrp="1"/>
          </p:cNvSpPr>
          <p:nvPr>
            <p:ph type="body" sz="quarter" idx="16" hasCustomPrompt="1"/>
          </p:nvPr>
        </p:nvSpPr>
        <p:spPr bwMode="auto">
          <a:xfrm>
            <a:off x="7933800" y="4136413"/>
            <a:ext cx="3420000" cy="180000"/>
          </a:xfrm>
        </p:spPr>
        <p:txBody>
          <a:bodyPr anchor="ctr">
            <a:noAutofit/>
          </a:bodyPr>
          <a:lstStyle>
            <a:lvl1pPr marL="0" indent="0" algn="r" defTabSz="914400">
              <a:buNone/>
              <a:defRPr lang="de-DE" sz="800">
                <a:solidFill>
                  <a:schemeClr val="tx1">
                    <a:tint val="75000"/>
                  </a:schemeClr>
                </a:solidFill>
                <a:latin typeface="Arial"/>
                <a:ea typeface="+mn-ea"/>
                <a:cs typeface="Arial"/>
              </a:defRPr>
            </a:lvl1pPr>
          </a:lstStyle>
          <a:p>
            <a:pPr lvl="0">
              <a:defRPr/>
            </a:pPr>
            <a:r>
              <a:rPr lang="de-DE"/>
              <a:t>Bildquelle</a:t>
            </a:r>
          </a:p>
        </p:txBody>
      </p:sp>
      <p:sp>
        <p:nvSpPr>
          <p:cNvPr id="9" name="Textfeld 8"/>
          <p:cNvSpPr txBox="1"/>
          <p:nvPr userDrawn="1"/>
        </p:nvSpPr>
        <p:spPr bwMode="auto">
          <a:xfrm>
            <a:off x="838200" y="365888"/>
            <a:ext cx="7515225" cy="1324800"/>
          </a:xfrm>
          <a:prstGeom prst="rect">
            <a:avLst/>
          </a:prstGeom>
          <a:noFill/>
        </p:spPr>
        <p:txBody>
          <a:bodyPr wrap="square" rtlCol="0" anchor="ctr">
            <a:noAutofit/>
          </a:bodyPr>
          <a:lstStyle/>
          <a:p>
            <a:pPr algn="l" defTabSz="914400">
              <a:lnSpc>
                <a:spcPct val="90000"/>
              </a:lnSpc>
              <a:spcBef>
                <a:spcPts val="0"/>
              </a:spcBef>
              <a:buNone/>
              <a:defRPr/>
            </a:pPr>
            <a:r>
              <a:rPr lang="de-DE" sz="4400" b="0">
                <a:solidFill>
                  <a:schemeClr val="tx1"/>
                </a:solidFill>
                <a:latin typeface="Arial"/>
                <a:ea typeface="Arial"/>
                <a:cs typeface="Arial"/>
              </a:rPr>
              <a:t>Kontakt</a:t>
            </a:r>
          </a:p>
        </p:txBody>
      </p:sp>
      <p:sp>
        <p:nvSpPr>
          <p:cNvPr id="2" name="Textfeld 1"/>
          <p:cNvSpPr txBox="1"/>
          <p:nvPr userDrawn="1"/>
        </p:nvSpPr>
        <p:spPr bwMode="auto">
          <a:xfrm>
            <a:off x="5999154" y="5117555"/>
            <a:ext cx="2973937" cy="923330"/>
          </a:xfrm>
          <a:prstGeom prst="rect">
            <a:avLst/>
          </a:prstGeom>
          <a:noFill/>
        </p:spPr>
        <p:txBody>
          <a:bodyPr wrap="square" rtlCol="0">
            <a:spAutoFit/>
          </a:bodyPr>
          <a:lstStyle/>
          <a:p>
            <a:pPr>
              <a:spcAft>
                <a:spcPts val="0"/>
              </a:spcAft>
              <a:defRPr/>
            </a:pPr>
            <a:r>
              <a:rPr lang="de-DE" sz="1800" b="0">
                <a:solidFill>
                  <a:schemeClr val="tx1"/>
                </a:solidFill>
                <a:latin typeface="Arial"/>
                <a:cs typeface="Arial"/>
              </a:rPr>
              <a:t>Folgen Sie uns!</a:t>
            </a:r>
            <a:endParaRPr/>
          </a:p>
          <a:p>
            <a:pPr>
              <a:spcAft>
                <a:spcPts val="0"/>
              </a:spcAft>
              <a:defRPr/>
            </a:pPr>
            <a:r>
              <a:rPr lang="de-DE" sz="1800" b="0" u="sng">
                <a:solidFill>
                  <a:srgbClr val="314EA3"/>
                </a:solidFill>
                <a:latin typeface="Arial"/>
                <a:cs typeface="Arial"/>
                <a:hlinkClick r:id="rId4" tooltip="https://www.facebook.com/OberurselimDialog/?locale=de_DE"/>
              </a:rPr>
              <a:t>Facebook</a:t>
            </a:r>
            <a:endParaRPr lang="de-DE" sz="1800" b="0">
              <a:solidFill>
                <a:srgbClr val="314EA3"/>
              </a:solidFill>
              <a:latin typeface="Arial"/>
              <a:cs typeface="Arial"/>
            </a:endParaRPr>
          </a:p>
          <a:p>
            <a:pPr>
              <a:spcAft>
                <a:spcPts val="0"/>
              </a:spcAft>
              <a:defRPr/>
            </a:pPr>
            <a:r>
              <a:rPr lang="de-DE" sz="1800" b="0" u="sng">
                <a:solidFill>
                  <a:srgbClr val="314EA3"/>
                </a:solidFill>
                <a:latin typeface="Arial"/>
                <a:cs typeface="Arial"/>
                <a:hlinkClick r:id="rId5" tooltip="https://www.instagram.com/oberursel_im_dialog/?hl=de"/>
              </a:rPr>
              <a:t>Instagram</a:t>
            </a:r>
            <a:endParaRPr lang="de-DE" sz="1800" b="0">
              <a:solidFill>
                <a:srgbClr val="314EA3"/>
              </a:solidFill>
              <a:latin typeface="Arial"/>
              <a:cs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Kontakt 2 mit Bild">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rcRect l="22400" t="4280" r="22212" b="23917"/>
          <a:stretch/>
        </p:blipFill>
        <p:spPr bwMode="auto">
          <a:xfrm>
            <a:off x="837487" y="1811708"/>
            <a:ext cx="4971129" cy="4298535"/>
          </a:xfrm>
          <a:prstGeom prst="rect">
            <a:avLst/>
          </a:prstGeom>
        </p:spPr>
      </p:pic>
      <p:graphicFrame>
        <p:nvGraphicFramePr>
          <p:cNvPr id="8" name="Tabelle 7"/>
          <p:cNvGraphicFramePr>
            <a:graphicFrameLocks noGrp="1"/>
          </p:cNvGraphicFramePr>
          <p:nvPr userDrawn="1"/>
        </p:nvGraphicFramePr>
        <p:xfrm>
          <a:off x="6124574" y="1825625"/>
          <a:ext cx="5229225" cy="4280919"/>
        </p:xfrm>
        <a:graphic>
          <a:graphicData uri="http://schemas.openxmlformats.org/drawingml/2006/table">
            <a:tbl>
              <a:tblPr firstRow="1" firstCol="1" bandRow="1"/>
              <a:tblGrid>
                <a:gridCol w="5229225">
                  <a:extLst>
                    <a:ext uri="{9D8B030D-6E8A-4147-A177-3AD203B41FA5}">
                      <a16:colId xmlns:a16="http://schemas.microsoft.com/office/drawing/2014/main" val="20000"/>
                    </a:ext>
                  </a:extLst>
                </a:gridCol>
              </a:tblGrid>
              <a:tr h="4280919">
                <a:tc>
                  <a:txBody>
                    <a:bodyPr/>
                    <a:lstStyle/>
                    <a:p>
                      <a:pPr>
                        <a:spcAft>
                          <a:spcPts val="0"/>
                        </a:spcAft>
                        <a:defRPr/>
                      </a:pPr>
                      <a:r>
                        <a:rPr lang="de-DE" sz="1800">
                          <a:solidFill>
                            <a:schemeClr val="tx1"/>
                          </a:solidFill>
                          <a:latin typeface="Arial"/>
                          <a:cs typeface="Arial"/>
                        </a:rPr>
                        <a:t>STADTVERWALTUNG OBERURSEL (TAUNUS)</a:t>
                      </a:r>
                      <a:endParaRPr/>
                    </a:p>
                    <a:p>
                      <a:pPr>
                        <a:spcBef>
                          <a:spcPts val="200"/>
                        </a:spcBef>
                        <a:spcAft>
                          <a:spcPts val="0"/>
                        </a:spcAft>
                        <a:defRPr/>
                      </a:pPr>
                      <a:r>
                        <a:rPr lang="de-DE" sz="1800" b="0">
                          <a:solidFill>
                            <a:schemeClr val="tx1"/>
                          </a:solidFill>
                          <a:latin typeface="Arial"/>
                          <a:cs typeface="Arial"/>
                        </a:rPr>
                        <a:t>Rathausplatz 1</a:t>
                      </a:r>
                      <a:endParaRPr/>
                    </a:p>
                    <a:p>
                      <a:pPr>
                        <a:spcAft>
                          <a:spcPts val="0"/>
                        </a:spcAft>
                        <a:defRPr/>
                      </a:pPr>
                      <a:r>
                        <a:rPr lang="de-DE" sz="1800" b="0">
                          <a:solidFill>
                            <a:schemeClr val="tx1"/>
                          </a:solidFill>
                          <a:latin typeface="Arial"/>
                          <a:cs typeface="Arial"/>
                        </a:rPr>
                        <a:t>61440 Oberursel (Taunus)</a:t>
                      </a:r>
                      <a:endParaRPr/>
                    </a:p>
                    <a:p>
                      <a:pPr>
                        <a:spcAft>
                          <a:spcPts val="0"/>
                        </a:spcAft>
                        <a:defRPr/>
                      </a:pPr>
                      <a:r>
                        <a:rPr lang="de-DE" sz="1800" b="0">
                          <a:solidFill>
                            <a:schemeClr val="tx1"/>
                          </a:solidFill>
                          <a:latin typeface="Arial"/>
                          <a:cs typeface="Arial"/>
                        </a:rPr>
                        <a:t>Telefon: 06171 502-0</a:t>
                      </a:r>
                      <a:endParaRPr/>
                    </a:p>
                    <a:p>
                      <a:pPr>
                        <a:spcAft>
                          <a:spcPts val="0"/>
                        </a:spcAft>
                        <a:defRPr/>
                      </a:pPr>
                      <a:r>
                        <a:rPr lang="de-DE" sz="1800" b="0">
                          <a:solidFill>
                            <a:schemeClr val="tx1"/>
                          </a:solidFill>
                          <a:latin typeface="Arial"/>
                          <a:cs typeface="Arial"/>
                        </a:rPr>
                        <a:t>Internet: </a:t>
                      </a:r>
                      <a:r>
                        <a:rPr lang="de-DE" sz="1800" b="0" u="sng">
                          <a:solidFill>
                            <a:schemeClr val="tx1"/>
                          </a:solidFill>
                          <a:latin typeface="Arial"/>
                          <a:cs typeface="Arial"/>
                          <a:hlinkClick r:id="rId3" tooltip="http://www.oberursel.de/"/>
                        </a:rPr>
                        <a:t>www.oberursel.de</a:t>
                      </a:r>
                      <a:r>
                        <a:rPr lang="de-DE" sz="1800" b="0">
                          <a:solidFill>
                            <a:schemeClr val="tx1"/>
                          </a:solidFill>
                          <a:latin typeface="Arial"/>
                          <a:cs typeface="Arial"/>
                        </a:rPr>
                        <a:t> </a:t>
                      </a:r>
                    </a:p>
                    <a:p>
                      <a:pPr>
                        <a:spcAft>
                          <a:spcPts val="0"/>
                        </a:spcAft>
                        <a:defRPr/>
                      </a:pPr>
                      <a:r>
                        <a:rPr lang="de-DE" sz="1800" b="0">
                          <a:solidFill>
                            <a:schemeClr val="tx1"/>
                          </a:solidFill>
                          <a:latin typeface="Arial"/>
                          <a:cs typeface="Arial"/>
                        </a:rPr>
                        <a:t>E-Mail: </a:t>
                      </a:r>
                      <a:r>
                        <a:rPr lang="de-DE" sz="1800" b="0" u="sng">
                          <a:solidFill>
                            <a:srgbClr val="314EA3"/>
                          </a:solidFill>
                          <a:latin typeface="Arial"/>
                          <a:cs typeface="Arial"/>
                          <a:hlinkClick r:id="rId4" tooltip="mailto:info@oberursel.de"/>
                        </a:rPr>
                        <a:t>info@oberursel.de</a:t>
                      </a:r>
                      <a:endParaRPr lang="de-DE" sz="1800" b="0">
                        <a:solidFill>
                          <a:srgbClr val="314EA3"/>
                        </a:solidFill>
                        <a:latin typeface="Arial"/>
                        <a:cs typeface="Arial"/>
                      </a:endParaRPr>
                    </a:p>
                    <a:p>
                      <a:pPr>
                        <a:spcAft>
                          <a:spcPts val="0"/>
                        </a:spcAft>
                        <a:defRPr/>
                      </a:pPr>
                      <a:endParaRPr lang="de-DE" sz="1800" b="0">
                        <a:solidFill>
                          <a:srgbClr val="314EA3"/>
                        </a:solidFill>
                        <a:latin typeface="Arial"/>
                        <a:cs typeface="Arial"/>
                      </a:endParaRPr>
                    </a:p>
                    <a:p>
                      <a:pPr>
                        <a:spcAft>
                          <a:spcPts val="0"/>
                        </a:spcAft>
                        <a:defRPr/>
                      </a:pPr>
                      <a:r>
                        <a:rPr lang="de-DE" sz="1800" b="0">
                          <a:solidFill>
                            <a:schemeClr val="tx1"/>
                          </a:solidFill>
                          <a:latin typeface="Arial"/>
                          <a:cs typeface="Arial"/>
                        </a:rPr>
                        <a:t>Folgen Sie uns!</a:t>
                      </a:r>
                      <a:endParaRPr/>
                    </a:p>
                    <a:p>
                      <a:pPr>
                        <a:spcAft>
                          <a:spcPts val="0"/>
                        </a:spcAft>
                        <a:defRPr/>
                      </a:pPr>
                      <a:r>
                        <a:rPr lang="de-DE" sz="1800" b="0" u="sng">
                          <a:solidFill>
                            <a:srgbClr val="314EA3"/>
                          </a:solidFill>
                          <a:latin typeface="Arial"/>
                          <a:cs typeface="Arial"/>
                          <a:hlinkClick r:id="rId5" tooltip="https://www.facebook.com/OberurselimDialog/?locale=de_DE"/>
                        </a:rPr>
                        <a:t>Facebook</a:t>
                      </a:r>
                      <a:endParaRPr lang="de-DE" sz="1800" b="0">
                        <a:solidFill>
                          <a:srgbClr val="314EA3"/>
                        </a:solidFill>
                        <a:latin typeface="Arial"/>
                        <a:cs typeface="Arial"/>
                      </a:endParaRPr>
                    </a:p>
                    <a:p>
                      <a:pPr>
                        <a:spcAft>
                          <a:spcPts val="0"/>
                        </a:spcAft>
                        <a:defRPr/>
                      </a:pPr>
                      <a:r>
                        <a:rPr lang="de-DE" sz="1800" b="0" u="sng">
                          <a:solidFill>
                            <a:srgbClr val="314EA3"/>
                          </a:solidFill>
                          <a:latin typeface="Arial"/>
                          <a:cs typeface="Arial"/>
                          <a:hlinkClick r:id="rId6" tooltip="https://www.instagram.com/oberursel_im_dialog/?hl=de"/>
                        </a:rPr>
                        <a:t>Instagram</a:t>
                      </a:r>
                      <a:endParaRPr lang="de-DE" sz="1800" b="0">
                        <a:solidFill>
                          <a:srgbClr val="314EA3"/>
                        </a:solidFill>
                        <a:latin typeface="Arial"/>
                        <a:cs typeface="Arial"/>
                      </a:endParaRPr>
                    </a:p>
                  </a:txBody>
                  <a:tcPr marL="68580" marR="68580" marT="0" marB="0" anchor="ctr">
                    <a:noFill/>
                  </a:tcPr>
                </a:tc>
                <a:extLst>
                  <a:ext uri="{0D108BD9-81ED-4DB2-BD59-A6C34878D82A}">
                    <a16:rowId xmlns:a16="http://schemas.microsoft.com/office/drawing/2014/main" val="10000"/>
                  </a:ext>
                </a:extLst>
              </a:tr>
            </a:tbl>
          </a:graphicData>
        </a:graphic>
      </p:graphicFrame>
      <p:sp>
        <p:nvSpPr>
          <p:cNvPr id="3" name="Textfeld 2"/>
          <p:cNvSpPr txBox="1"/>
          <p:nvPr userDrawn="1"/>
        </p:nvSpPr>
        <p:spPr bwMode="auto">
          <a:xfrm rot="16199999">
            <a:off x="4766006" y="4839663"/>
            <a:ext cx="2318315" cy="215444"/>
          </a:xfrm>
          <a:prstGeom prst="rect">
            <a:avLst/>
          </a:prstGeom>
          <a:noFill/>
        </p:spPr>
        <p:txBody>
          <a:bodyPr wrap="square" rtlCol="0">
            <a:spAutoFit/>
          </a:bodyPr>
          <a:lstStyle/>
          <a:p>
            <a:pPr>
              <a:defRPr/>
            </a:pPr>
            <a:r>
              <a:rPr lang="de-DE" sz="800">
                <a:solidFill>
                  <a:schemeClr val="tx1">
                    <a:tint val="75000"/>
                  </a:schemeClr>
                </a:solidFill>
                <a:latin typeface="Arial"/>
                <a:ea typeface="Arial"/>
                <a:cs typeface="Arial"/>
              </a:rPr>
              <a:t>© Stadt Oberursel (Taunus)</a:t>
            </a:r>
          </a:p>
        </p:txBody>
      </p:sp>
      <p:sp>
        <p:nvSpPr>
          <p:cNvPr id="10" name="Textfeld 9"/>
          <p:cNvSpPr txBox="1"/>
          <p:nvPr userDrawn="1"/>
        </p:nvSpPr>
        <p:spPr bwMode="auto">
          <a:xfrm>
            <a:off x="838200" y="365888"/>
            <a:ext cx="7515225" cy="1324800"/>
          </a:xfrm>
          <a:prstGeom prst="rect">
            <a:avLst/>
          </a:prstGeom>
          <a:noFill/>
        </p:spPr>
        <p:txBody>
          <a:bodyPr wrap="square" rtlCol="0" anchor="ctr">
            <a:noAutofit/>
          </a:bodyPr>
          <a:lstStyle/>
          <a:p>
            <a:pPr algn="l" defTabSz="914400">
              <a:lnSpc>
                <a:spcPct val="90000"/>
              </a:lnSpc>
              <a:spcBef>
                <a:spcPts val="0"/>
              </a:spcBef>
              <a:buNone/>
              <a:defRPr/>
            </a:pPr>
            <a:r>
              <a:rPr lang="de-DE" sz="4400" b="0">
                <a:solidFill>
                  <a:schemeClr val="tx1"/>
                </a:solidFill>
                <a:latin typeface="Arial"/>
                <a:ea typeface="Arial"/>
                <a:cs typeface="Arial"/>
              </a:rPr>
              <a:t>Kontakt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Kontakt 2 mit auswählbarem Bild">
    <p:spTree>
      <p:nvGrpSpPr>
        <p:cNvPr id="1" name=""/>
        <p:cNvGrpSpPr/>
        <p:nvPr/>
      </p:nvGrpSpPr>
      <p:grpSpPr bwMode="auto">
        <a:xfrm>
          <a:off x="0" y="0"/>
          <a:ext cx="0" cy="0"/>
          <a:chOff x="0" y="0"/>
          <a:chExt cx="0" cy="0"/>
        </a:xfrm>
      </p:grpSpPr>
      <p:sp>
        <p:nvSpPr>
          <p:cNvPr id="6" name="Textplatzhalter 9"/>
          <p:cNvSpPr>
            <a:spLocks noGrp="1"/>
          </p:cNvSpPr>
          <p:nvPr>
            <p:ph type="body" sz="quarter" idx="16" hasCustomPrompt="1"/>
          </p:nvPr>
        </p:nvSpPr>
        <p:spPr bwMode="auto">
          <a:xfrm rot="16199999">
            <a:off x="4232886" y="4306544"/>
            <a:ext cx="3420000" cy="180000"/>
          </a:xfrm>
        </p:spPr>
        <p:txBody>
          <a:bodyPr anchor="ctr">
            <a:noAutofit/>
          </a:bodyPr>
          <a:lstStyle>
            <a:lvl1pPr marL="0" indent="0" algn="l" defTabSz="914400">
              <a:buNone/>
              <a:defRPr lang="de-DE" sz="800">
                <a:solidFill>
                  <a:schemeClr val="tx1">
                    <a:tint val="75000"/>
                  </a:schemeClr>
                </a:solidFill>
                <a:latin typeface="Arial"/>
                <a:ea typeface="+mn-ea"/>
                <a:cs typeface="Arial"/>
              </a:defRPr>
            </a:lvl1pPr>
          </a:lstStyle>
          <a:p>
            <a:pPr lvl="0">
              <a:defRPr/>
            </a:pPr>
            <a:r>
              <a:rPr lang="de-DE"/>
              <a:t>Bildquelle</a:t>
            </a:r>
          </a:p>
        </p:txBody>
      </p:sp>
      <p:graphicFrame>
        <p:nvGraphicFramePr>
          <p:cNvPr id="8" name="Tabelle 7"/>
          <p:cNvGraphicFramePr>
            <a:graphicFrameLocks noGrp="1"/>
          </p:cNvGraphicFramePr>
          <p:nvPr userDrawn="1"/>
        </p:nvGraphicFramePr>
        <p:xfrm>
          <a:off x="6124574" y="1825625"/>
          <a:ext cx="5229225" cy="4280919"/>
        </p:xfrm>
        <a:graphic>
          <a:graphicData uri="http://schemas.openxmlformats.org/drawingml/2006/table">
            <a:tbl>
              <a:tblPr firstRow="1" firstCol="1" bandRow="1"/>
              <a:tblGrid>
                <a:gridCol w="5229225">
                  <a:extLst>
                    <a:ext uri="{9D8B030D-6E8A-4147-A177-3AD203B41FA5}">
                      <a16:colId xmlns:a16="http://schemas.microsoft.com/office/drawing/2014/main" val="20000"/>
                    </a:ext>
                  </a:extLst>
                </a:gridCol>
              </a:tblGrid>
              <a:tr h="4280919">
                <a:tc>
                  <a:txBody>
                    <a:bodyPr/>
                    <a:lstStyle/>
                    <a:p>
                      <a:pPr>
                        <a:spcAft>
                          <a:spcPts val="0"/>
                        </a:spcAft>
                        <a:defRPr/>
                      </a:pPr>
                      <a:r>
                        <a:rPr lang="de-DE" sz="1800">
                          <a:solidFill>
                            <a:schemeClr val="tx1"/>
                          </a:solidFill>
                          <a:latin typeface="Arial"/>
                          <a:cs typeface="Arial"/>
                        </a:rPr>
                        <a:t>STADTVERWALTUNG OBERURSEL (TAUNUS)</a:t>
                      </a:r>
                      <a:endParaRPr/>
                    </a:p>
                    <a:p>
                      <a:pPr>
                        <a:spcBef>
                          <a:spcPts val="200"/>
                        </a:spcBef>
                        <a:spcAft>
                          <a:spcPts val="0"/>
                        </a:spcAft>
                        <a:defRPr/>
                      </a:pPr>
                      <a:r>
                        <a:rPr lang="de-DE" sz="1800" b="0">
                          <a:solidFill>
                            <a:schemeClr val="tx1"/>
                          </a:solidFill>
                          <a:latin typeface="Arial"/>
                          <a:cs typeface="Arial"/>
                        </a:rPr>
                        <a:t>Rathausplatz 1</a:t>
                      </a:r>
                      <a:endParaRPr/>
                    </a:p>
                    <a:p>
                      <a:pPr>
                        <a:spcAft>
                          <a:spcPts val="0"/>
                        </a:spcAft>
                        <a:defRPr/>
                      </a:pPr>
                      <a:r>
                        <a:rPr lang="de-DE" sz="1800" b="0">
                          <a:solidFill>
                            <a:schemeClr val="tx1"/>
                          </a:solidFill>
                          <a:latin typeface="Arial"/>
                          <a:cs typeface="Arial"/>
                        </a:rPr>
                        <a:t>61440 Oberursel (Taunus)</a:t>
                      </a:r>
                      <a:endParaRPr/>
                    </a:p>
                    <a:p>
                      <a:pPr>
                        <a:spcAft>
                          <a:spcPts val="0"/>
                        </a:spcAft>
                        <a:defRPr/>
                      </a:pPr>
                      <a:r>
                        <a:rPr lang="de-DE" sz="1800" b="0">
                          <a:solidFill>
                            <a:schemeClr val="tx1"/>
                          </a:solidFill>
                          <a:latin typeface="Arial"/>
                          <a:cs typeface="Arial"/>
                        </a:rPr>
                        <a:t>Telefon: 06171 502-0</a:t>
                      </a:r>
                      <a:endParaRPr/>
                    </a:p>
                    <a:p>
                      <a:pPr>
                        <a:spcAft>
                          <a:spcPts val="0"/>
                        </a:spcAft>
                        <a:defRPr/>
                      </a:pPr>
                      <a:r>
                        <a:rPr lang="de-DE" sz="1800" b="0">
                          <a:solidFill>
                            <a:schemeClr val="tx1"/>
                          </a:solidFill>
                          <a:latin typeface="Arial"/>
                          <a:cs typeface="Arial"/>
                        </a:rPr>
                        <a:t>Internet: </a:t>
                      </a:r>
                      <a:r>
                        <a:rPr lang="de-DE" sz="1800" b="0" u="sng">
                          <a:solidFill>
                            <a:schemeClr val="tx1"/>
                          </a:solidFill>
                          <a:latin typeface="Arial"/>
                          <a:cs typeface="Arial"/>
                          <a:hlinkClick r:id="rId2" tooltip="http://www.oberursel.de/"/>
                        </a:rPr>
                        <a:t>www.oberursel.de</a:t>
                      </a:r>
                      <a:r>
                        <a:rPr lang="de-DE" sz="1800" b="0">
                          <a:solidFill>
                            <a:schemeClr val="tx1"/>
                          </a:solidFill>
                          <a:latin typeface="Arial"/>
                          <a:cs typeface="Arial"/>
                        </a:rPr>
                        <a:t> </a:t>
                      </a:r>
                    </a:p>
                    <a:p>
                      <a:pPr>
                        <a:spcAft>
                          <a:spcPts val="0"/>
                        </a:spcAft>
                        <a:defRPr/>
                      </a:pPr>
                      <a:r>
                        <a:rPr lang="de-DE" sz="1800" b="0">
                          <a:solidFill>
                            <a:schemeClr val="tx1"/>
                          </a:solidFill>
                          <a:latin typeface="Arial"/>
                          <a:cs typeface="Arial"/>
                        </a:rPr>
                        <a:t>E-Mail: </a:t>
                      </a:r>
                      <a:r>
                        <a:rPr lang="de-DE" sz="1800" b="0" u="sng">
                          <a:solidFill>
                            <a:srgbClr val="314EA3"/>
                          </a:solidFill>
                          <a:latin typeface="Arial"/>
                          <a:cs typeface="Arial"/>
                          <a:hlinkClick r:id="rId3" tooltip="mailto:info@oberursel.de"/>
                        </a:rPr>
                        <a:t>info@oberursel.de</a:t>
                      </a:r>
                      <a:endParaRPr lang="de-DE" sz="1800" b="0">
                        <a:solidFill>
                          <a:srgbClr val="314EA3"/>
                        </a:solidFill>
                        <a:latin typeface="Arial"/>
                        <a:cs typeface="Arial"/>
                      </a:endParaRPr>
                    </a:p>
                    <a:p>
                      <a:pPr>
                        <a:spcAft>
                          <a:spcPts val="0"/>
                        </a:spcAft>
                        <a:defRPr/>
                      </a:pPr>
                      <a:endParaRPr lang="de-DE" sz="1800" b="0">
                        <a:solidFill>
                          <a:srgbClr val="314EA3"/>
                        </a:solidFill>
                        <a:latin typeface="Arial"/>
                        <a:cs typeface="Arial"/>
                      </a:endParaRPr>
                    </a:p>
                    <a:p>
                      <a:pPr>
                        <a:spcAft>
                          <a:spcPts val="0"/>
                        </a:spcAft>
                        <a:defRPr/>
                      </a:pPr>
                      <a:r>
                        <a:rPr lang="de-DE" sz="1800" b="0">
                          <a:solidFill>
                            <a:schemeClr val="tx1"/>
                          </a:solidFill>
                          <a:latin typeface="Arial"/>
                          <a:cs typeface="Arial"/>
                        </a:rPr>
                        <a:t>Folgen Sie uns!</a:t>
                      </a:r>
                      <a:endParaRPr/>
                    </a:p>
                    <a:p>
                      <a:pPr>
                        <a:spcAft>
                          <a:spcPts val="0"/>
                        </a:spcAft>
                        <a:defRPr/>
                      </a:pPr>
                      <a:r>
                        <a:rPr lang="de-DE" sz="1800" b="0" u="sng">
                          <a:solidFill>
                            <a:srgbClr val="314EA3"/>
                          </a:solidFill>
                          <a:latin typeface="Arial"/>
                          <a:cs typeface="Arial"/>
                          <a:hlinkClick r:id="rId4" tooltip="https://www.facebook.com/OberurselimDialog/?locale=de_DE"/>
                        </a:rPr>
                        <a:t>Facebook</a:t>
                      </a:r>
                      <a:endParaRPr lang="de-DE" sz="1800" b="0">
                        <a:solidFill>
                          <a:srgbClr val="314EA3"/>
                        </a:solidFill>
                        <a:latin typeface="Arial"/>
                        <a:cs typeface="Arial"/>
                      </a:endParaRPr>
                    </a:p>
                    <a:p>
                      <a:pPr>
                        <a:spcAft>
                          <a:spcPts val="0"/>
                        </a:spcAft>
                        <a:defRPr/>
                      </a:pPr>
                      <a:r>
                        <a:rPr lang="de-DE" sz="1800" b="0" u="sng">
                          <a:solidFill>
                            <a:srgbClr val="314EA3"/>
                          </a:solidFill>
                          <a:latin typeface="Arial"/>
                          <a:cs typeface="Arial"/>
                          <a:hlinkClick r:id="rId5" tooltip="https://www.instagram.com/oberursel_im_dialog/?hl=de"/>
                        </a:rPr>
                        <a:t>Instagram</a:t>
                      </a:r>
                      <a:endParaRPr lang="de-DE" sz="1800" b="0">
                        <a:solidFill>
                          <a:srgbClr val="314EA3"/>
                        </a:solidFill>
                        <a:latin typeface="Arial"/>
                        <a:cs typeface="Arial"/>
                      </a:endParaRPr>
                    </a:p>
                  </a:txBody>
                  <a:tcPr marL="68580" marR="68580" marT="0" marB="0" anchor="ctr">
                    <a:noFill/>
                  </a:tcPr>
                </a:tc>
                <a:extLst>
                  <a:ext uri="{0D108BD9-81ED-4DB2-BD59-A6C34878D82A}">
                    <a16:rowId xmlns:a16="http://schemas.microsoft.com/office/drawing/2014/main" val="10000"/>
                  </a:ext>
                </a:extLst>
              </a:tr>
            </a:tbl>
          </a:graphicData>
        </a:graphic>
      </p:graphicFrame>
      <p:sp>
        <p:nvSpPr>
          <p:cNvPr id="7" name="Bildplatzhalter 2"/>
          <p:cNvSpPr>
            <a:spLocks noGrp="1"/>
          </p:cNvSpPr>
          <p:nvPr>
            <p:ph type="pic" idx="13"/>
          </p:nvPr>
        </p:nvSpPr>
        <p:spPr bwMode="auto">
          <a:xfrm>
            <a:off x="838201" y="1825625"/>
            <a:ext cx="4953000" cy="42809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p>
        </p:txBody>
      </p:sp>
      <p:sp>
        <p:nvSpPr>
          <p:cNvPr id="10" name="Textfeld 9"/>
          <p:cNvSpPr txBox="1"/>
          <p:nvPr userDrawn="1"/>
        </p:nvSpPr>
        <p:spPr bwMode="auto">
          <a:xfrm>
            <a:off x="838200" y="365888"/>
            <a:ext cx="7515225" cy="1324800"/>
          </a:xfrm>
          <a:prstGeom prst="rect">
            <a:avLst/>
          </a:prstGeom>
          <a:noFill/>
        </p:spPr>
        <p:txBody>
          <a:bodyPr wrap="square" rtlCol="0" anchor="ctr">
            <a:noAutofit/>
          </a:bodyPr>
          <a:lstStyle/>
          <a:p>
            <a:pPr algn="l" defTabSz="914400">
              <a:lnSpc>
                <a:spcPct val="90000"/>
              </a:lnSpc>
              <a:spcBef>
                <a:spcPts val="0"/>
              </a:spcBef>
              <a:buNone/>
              <a:defRPr/>
            </a:pPr>
            <a:r>
              <a:rPr lang="de-DE" sz="4400" b="0">
                <a:solidFill>
                  <a:schemeClr val="tx1"/>
                </a:solidFill>
                <a:latin typeface="Arial"/>
                <a:ea typeface="Arial"/>
                <a:cs typeface="Arial"/>
              </a:rPr>
              <a:t>Kontakt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Gliederung 1">
    <p:spTree>
      <p:nvGrpSpPr>
        <p:cNvPr id="1" name=""/>
        <p:cNvGrpSpPr/>
        <p:nvPr/>
      </p:nvGrpSpPr>
      <p:grpSpPr bwMode="auto">
        <a:xfrm>
          <a:off x="0" y="0"/>
          <a:ext cx="0" cy="0"/>
          <a:chOff x="0" y="0"/>
          <a:chExt cx="0" cy="0"/>
        </a:xfrm>
      </p:grpSpPr>
      <p:sp>
        <p:nvSpPr>
          <p:cNvPr id="9" name="Textfeld 8"/>
          <p:cNvSpPr txBox="1"/>
          <p:nvPr userDrawn="1"/>
        </p:nvSpPr>
        <p:spPr bwMode="auto">
          <a:xfrm>
            <a:off x="837810" y="1825625"/>
            <a:ext cx="1980000" cy="1980000"/>
          </a:xfrm>
          <a:prstGeom prst="rect">
            <a:avLst/>
          </a:prstGeom>
          <a:solidFill>
            <a:srgbClr val="314EA3"/>
          </a:solidFill>
          <a:ln>
            <a:solidFill>
              <a:srgbClr val="314EA3"/>
            </a:solidFill>
          </a:ln>
        </p:spPr>
        <p:txBody>
          <a:bodyPr wrap="square" rtlCol="0" anchor="ctr">
            <a:spAutoFit/>
          </a:bodyPr>
          <a:lstStyle/>
          <a:p>
            <a:pPr algn="ctr">
              <a:defRPr/>
            </a:pPr>
            <a:r>
              <a:rPr lang="de-DE" sz="7200" b="1">
                <a:solidFill>
                  <a:schemeClr val="bg1"/>
                </a:solidFill>
                <a:latin typeface="Arial"/>
                <a:cs typeface="Arial"/>
              </a:rPr>
              <a:t>1.</a:t>
            </a:r>
          </a:p>
        </p:txBody>
      </p:sp>
      <p:sp>
        <p:nvSpPr>
          <p:cNvPr id="8" name="Textplatzhalter 7"/>
          <p:cNvSpPr>
            <a:spLocks noGrp="1"/>
          </p:cNvSpPr>
          <p:nvPr>
            <p:ph type="body" sz="quarter" idx="28" hasCustomPrompt="1"/>
          </p:nvPr>
        </p:nvSpPr>
        <p:spPr bwMode="auto">
          <a:xfrm>
            <a:off x="7239899" y="1825625"/>
            <a:ext cx="1979612" cy="1979612"/>
          </a:xfrm>
          <a:prstGeom prst="rect">
            <a:avLst/>
          </a:prstGeom>
          <a:solidFill>
            <a:srgbClr val="314EA3"/>
          </a:solidFill>
          <a:ln>
            <a:solidFill>
              <a:srgbClr val="314EA3"/>
            </a:solidFill>
          </a:ln>
        </p:spPr>
        <p:txBody>
          <a:bodyPr anchor="ctr">
            <a:normAutofit/>
          </a:bodyPr>
          <a:lstStyle>
            <a:lvl1pPr marL="0" indent="0" algn="ctr">
              <a:buNone/>
              <a:defRPr sz="7200" b="1">
                <a:solidFill>
                  <a:schemeClr val="bg1"/>
                </a:solidFill>
              </a:defRPr>
            </a:lvl1pPr>
          </a:lstStyle>
          <a:p>
            <a:pPr lvl="0">
              <a:defRPr/>
            </a:pPr>
            <a:r>
              <a:rPr lang="de-DE" b="1"/>
              <a:t>?.</a:t>
            </a:r>
            <a:endParaRPr lang="de-DE"/>
          </a:p>
        </p:txBody>
      </p:sp>
      <p:sp>
        <p:nvSpPr>
          <p:cNvPr id="20" name="Textplatzhalter 19"/>
          <p:cNvSpPr>
            <a:spLocks noGrp="1"/>
          </p:cNvSpPr>
          <p:nvPr userDrawn="1">
            <p:ph type="body" sz="quarter" idx="23" hasCustomPrompt="1"/>
          </p:nvPr>
        </p:nvSpPr>
        <p:spPr bwMode="auto">
          <a:xfrm>
            <a:off x="838198" y="3923731"/>
            <a:ext cx="1980000" cy="2182813"/>
          </a:xfrm>
          <a:prstGeom prst="rect">
            <a:avLst/>
          </a:prstGeom>
          <a:ln>
            <a:solidFill>
              <a:srgbClr val="BEBFBF"/>
            </a:solidFill>
          </a:ln>
        </p:spPr>
        <p:txBody>
          <a:bodyPr/>
          <a:lstStyle>
            <a:lvl1pPr marL="0" indent="0" algn="ctr">
              <a:buNone/>
              <a:defRPr sz="2400" b="1">
                <a:solidFill>
                  <a:schemeClr val="tx1"/>
                </a:solidFill>
              </a:defRPr>
            </a:lvl1pPr>
            <a:lvl4pPr marL="0" indent="0">
              <a:buNone/>
              <a:defRPr>
                <a:solidFill>
                  <a:srgbClr val="314EA3"/>
                </a:solidFill>
              </a:defRPr>
            </a:lvl4pPr>
          </a:lstStyle>
          <a:p>
            <a:pPr lvl="0">
              <a:defRPr/>
            </a:pPr>
            <a:r>
              <a:rPr lang="de-DE"/>
              <a:t>Gliederungspunkt</a:t>
            </a:r>
            <a:endParaRPr/>
          </a:p>
          <a:p>
            <a:pPr lvl="3">
              <a:defRPr/>
            </a:pPr>
            <a:endParaRPr lang="de-DE"/>
          </a:p>
          <a:p>
            <a:pPr lvl="3">
              <a:defRPr/>
            </a:pPr>
            <a:r>
              <a:rPr lang="de-DE"/>
              <a:t>Text durch Klicken bearbeiten</a:t>
            </a:r>
          </a:p>
        </p:txBody>
      </p:sp>
      <p:sp>
        <p:nvSpPr>
          <p:cNvPr id="138" name="Textplatzhalter 19"/>
          <p:cNvSpPr>
            <a:spLocks noGrp="1"/>
          </p:cNvSpPr>
          <p:nvPr userDrawn="1">
            <p:ph type="body" sz="quarter" idx="24" hasCustomPrompt="1"/>
          </p:nvPr>
        </p:nvSpPr>
        <p:spPr bwMode="auto">
          <a:xfrm>
            <a:off x="2970185" y="3923731"/>
            <a:ext cx="1980000" cy="2182813"/>
          </a:xfrm>
          <a:prstGeom prst="rect">
            <a:avLst/>
          </a:prstGeom>
          <a:ln>
            <a:solidFill>
              <a:srgbClr val="BEBFBF"/>
            </a:solidFill>
          </a:ln>
        </p:spPr>
        <p:txBody>
          <a:bodyPr/>
          <a:lstStyle>
            <a:lvl1pPr marL="0" indent="0" algn="ctr">
              <a:buNone/>
              <a:defRPr sz="2400" b="1">
                <a:solidFill>
                  <a:schemeClr val="tx1"/>
                </a:solidFill>
              </a:defRPr>
            </a:lvl1pPr>
            <a:lvl4pPr marL="0" indent="0">
              <a:buNone/>
              <a:defRPr>
                <a:solidFill>
                  <a:srgbClr val="314EA3"/>
                </a:solidFill>
              </a:defRPr>
            </a:lvl4pPr>
          </a:lstStyle>
          <a:p>
            <a:pPr lvl="0">
              <a:defRPr/>
            </a:pPr>
            <a:r>
              <a:rPr lang="de-DE"/>
              <a:t>Gliederungspunkt</a:t>
            </a:r>
            <a:endParaRPr/>
          </a:p>
          <a:p>
            <a:pPr lvl="3">
              <a:defRPr/>
            </a:pPr>
            <a:endParaRPr lang="de-DE"/>
          </a:p>
          <a:p>
            <a:pPr lvl="3">
              <a:defRPr/>
            </a:pPr>
            <a:r>
              <a:rPr lang="de-DE"/>
              <a:t>Text durch Klicken bearbeiten</a:t>
            </a:r>
          </a:p>
        </p:txBody>
      </p:sp>
      <p:sp>
        <p:nvSpPr>
          <p:cNvPr id="139" name="Textplatzhalter 19"/>
          <p:cNvSpPr>
            <a:spLocks noGrp="1"/>
          </p:cNvSpPr>
          <p:nvPr userDrawn="1">
            <p:ph type="body" sz="quarter" idx="25" hasCustomPrompt="1"/>
          </p:nvPr>
        </p:nvSpPr>
        <p:spPr bwMode="auto">
          <a:xfrm>
            <a:off x="5105999" y="3923731"/>
            <a:ext cx="1980000" cy="2182813"/>
          </a:xfrm>
          <a:prstGeom prst="rect">
            <a:avLst/>
          </a:prstGeom>
          <a:ln>
            <a:solidFill>
              <a:srgbClr val="BEBFBF"/>
            </a:solidFill>
          </a:ln>
        </p:spPr>
        <p:txBody>
          <a:bodyPr/>
          <a:lstStyle>
            <a:lvl1pPr marL="0" indent="0" algn="ctr">
              <a:buNone/>
              <a:defRPr sz="2400" b="1">
                <a:solidFill>
                  <a:schemeClr val="tx1"/>
                </a:solidFill>
              </a:defRPr>
            </a:lvl1pPr>
            <a:lvl4pPr marL="0" indent="0">
              <a:buNone/>
              <a:defRPr>
                <a:solidFill>
                  <a:srgbClr val="314EA3"/>
                </a:solidFill>
              </a:defRPr>
            </a:lvl4pPr>
          </a:lstStyle>
          <a:p>
            <a:pPr lvl="0">
              <a:defRPr/>
            </a:pPr>
            <a:r>
              <a:rPr lang="de-DE"/>
              <a:t>Gliederungspunkt</a:t>
            </a:r>
            <a:endParaRPr/>
          </a:p>
          <a:p>
            <a:pPr lvl="3">
              <a:defRPr/>
            </a:pPr>
            <a:endParaRPr lang="de-DE"/>
          </a:p>
          <a:p>
            <a:pPr lvl="3">
              <a:defRPr/>
            </a:pPr>
            <a:r>
              <a:rPr lang="de-DE"/>
              <a:t>Text durch Klicken bearbeiten</a:t>
            </a:r>
          </a:p>
        </p:txBody>
      </p:sp>
      <p:sp>
        <p:nvSpPr>
          <p:cNvPr id="140" name="Textplatzhalter 19"/>
          <p:cNvSpPr>
            <a:spLocks noGrp="1"/>
          </p:cNvSpPr>
          <p:nvPr userDrawn="1">
            <p:ph type="body" sz="quarter" idx="26" hasCustomPrompt="1"/>
          </p:nvPr>
        </p:nvSpPr>
        <p:spPr bwMode="auto">
          <a:xfrm>
            <a:off x="7239899" y="3923731"/>
            <a:ext cx="1980000" cy="2182813"/>
          </a:xfrm>
          <a:prstGeom prst="rect">
            <a:avLst/>
          </a:prstGeom>
          <a:ln>
            <a:solidFill>
              <a:srgbClr val="BEBFBF"/>
            </a:solidFill>
          </a:ln>
        </p:spPr>
        <p:txBody>
          <a:bodyPr/>
          <a:lstStyle>
            <a:lvl1pPr marL="0" indent="0" algn="ctr">
              <a:buNone/>
              <a:defRPr sz="2400" b="1">
                <a:solidFill>
                  <a:schemeClr val="tx1"/>
                </a:solidFill>
              </a:defRPr>
            </a:lvl1pPr>
            <a:lvl4pPr marL="0" indent="0">
              <a:buNone/>
              <a:defRPr>
                <a:solidFill>
                  <a:srgbClr val="314EA3"/>
                </a:solidFill>
              </a:defRPr>
            </a:lvl4pPr>
          </a:lstStyle>
          <a:p>
            <a:pPr lvl="0">
              <a:defRPr/>
            </a:pPr>
            <a:r>
              <a:rPr lang="de-DE"/>
              <a:t>Gliederungspunkt ?</a:t>
            </a:r>
            <a:endParaRPr/>
          </a:p>
          <a:p>
            <a:pPr lvl="3">
              <a:defRPr/>
            </a:pPr>
            <a:endParaRPr lang="de-DE"/>
          </a:p>
          <a:p>
            <a:pPr lvl="3">
              <a:defRPr/>
            </a:pPr>
            <a:r>
              <a:rPr lang="de-DE"/>
              <a:t>Text durch Klicken bearbeiten</a:t>
            </a:r>
          </a:p>
        </p:txBody>
      </p:sp>
      <p:sp>
        <p:nvSpPr>
          <p:cNvPr id="141" name="Textplatzhalter 19"/>
          <p:cNvSpPr>
            <a:spLocks noGrp="1"/>
          </p:cNvSpPr>
          <p:nvPr userDrawn="1">
            <p:ph type="body" sz="quarter" idx="27" hasCustomPrompt="1"/>
          </p:nvPr>
        </p:nvSpPr>
        <p:spPr bwMode="auto">
          <a:xfrm>
            <a:off x="9373800" y="3923731"/>
            <a:ext cx="1980000" cy="2182813"/>
          </a:xfrm>
          <a:prstGeom prst="rect">
            <a:avLst/>
          </a:prstGeom>
          <a:ln>
            <a:solidFill>
              <a:srgbClr val="BEBFBF"/>
            </a:solidFill>
          </a:ln>
        </p:spPr>
        <p:txBody>
          <a:bodyPr/>
          <a:lstStyle>
            <a:lvl1pPr marL="0" indent="0" algn="ctr">
              <a:buNone/>
              <a:defRPr sz="2400" b="1">
                <a:solidFill>
                  <a:schemeClr val="tx1"/>
                </a:solidFill>
              </a:defRPr>
            </a:lvl1pPr>
            <a:lvl4pPr marL="0" indent="0">
              <a:buNone/>
              <a:defRPr>
                <a:solidFill>
                  <a:srgbClr val="314EA3"/>
                </a:solidFill>
              </a:defRPr>
            </a:lvl4pPr>
          </a:lstStyle>
          <a:p>
            <a:pPr lvl="0">
              <a:defRPr/>
            </a:pPr>
            <a:r>
              <a:rPr lang="de-DE"/>
              <a:t>Gliederungspunkt ?</a:t>
            </a:r>
            <a:endParaRPr/>
          </a:p>
          <a:p>
            <a:pPr lvl="3">
              <a:defRPr/>
            </a:pPr>
            <a:endParaRPr lang="de-DE"/>
          </a:p>
          <a:p>
            <a:pPr lvl="3">
              <a:defRPr/>
            </a:pPr>
            <a:r>
              <a:rPr lang="de-DE"/>
              <a:t>Text durch Klicken bearbeiten</a:t>
            </a:r>
          </a:p>
        </p:txBody>
      </p:sp>
      <p:sp>
        <p:nvSpPr>
          <p:cNvPr id="31" name="Textfeld 30"/>
          <p:cNvSpPr txBox="1"/>
          <p:nvPr userDrawn="1"/>
        </p:nvSpPr>
        <p:spPr bwMode="auto">
          <a:xfrm>
            <a:off x="2968830" y="1825625"/>
            <a:ext cx="1980000" cy="1980000"/>
          </a:xfrm>
          <a:prstGeom prst="rect">
            <a:avLst/>
          </a:prstGeom>
          <a:solidFill>
            <a:srgbClr val="314EA3"/>
          </a:solidFill>
          <a:ln>
            <a:solidFill>
              <a:srgbClr val="314EA3"/>
            </a:solidFill>
          </a:ln>
        </p:spPr>
        <p:txBody>
          <a:bodyPr wrap="square" rtlCol="0" anchor="ctr">
            <a:spAutoFit/>
          </a:bodyPr>
          <a:lstStyle/>
          <a:p>
            <a:pPr algn="ctr">
              <a:defRPr/>
            </a:pPr>
            <a:r>
              <a:rPr lang="de-DE" sz="7200" b="1">
                <a:solidFill>
                  <a:schemeClr val="bg1"/>
                </a:solidFill>
                <a:latin typeface="Arial"/>
                <a:cs typeface="Arial"/>
              </a:rPr>
              <a:t>2.</a:t>
            </a:r>
          </a:p>
        </p:txBody>
      </p:sp>
      <p:sp>
        <p:nvSpPr>
          <p:cNvPr id="32" name="Textfeld 31"/>
          <p:cNvSpPr txBox="1"/>
          <p:nvPr userDrawn="1"/>
        </p:nvSpPr>
        <p:spPr bwMode="auto">
          <a:xfrm>
            <a:off x="5108879" y="1825625"/>
            <a:ext cx="1980000" cy="1980000"/>
          </a:xfrm>
          <a:prstGeom prst="rect">
            <a:avLst/>
          </a:prstGeom>
          <a:solidFill>
            <a:srgbClr val="314EA3"/>
          </a:solidFill>
          <a:ln>
            <a:solidFill>
              <a:srgbClr val="314EA3"/>
            </a:solidFill>
          </a:ln>
        </p:spPr>
        <p:txBody>
          <a:bodyPr wrap="square" rtlCol="0" anchor="ctr">
            <a:spAutoFit/>
          </a:bodyPr>
          <a:lstStyle/>
          <a:p>
            <a:pPr algn="ctr">
              <a:defRPr/>
            </a:pPr>
            <a:r>
              <a:rPr lang="de-DE" sz="7200" b="1">
                <a:solidFill>
                  <a:schemeClr val="bg1"/>
                </a:solidFill>
                <a:latin typeface="Arial"/>
                <a:cs typeface="Arial"/>
              </a:rPr>
              <a:t>3.</a:t>
            </a:r>
          </a:p>
        </p:txBody>
      </p:sp>
      <p:sp>
        <p:nvSpPr>
          <p:cNvPr id="33" name="Textplatzhalter 7"/>
          <p:cNvSpPr>
            <a:spLocks noGrp="1"/>
          </p:cNvSpPr>
          <p:nvPr>
            <p:ph type="body" sz="quarter" idx="29" hasCustomPrompt="1"/>
          </p:nvPr>
        </p:nvSpPr>
        <p:spPr bwMode="auto">
          <a:xfrm>
            <a:off x="9370353" y="1825625"/>
            <a:ext cx="1979612" cy="1979612"/>
          </a:xfrm>
          <a:prstGeom prst="rect">
            <a:avLst/>
          </a:prstGeom>
          <a:solidFill>
            <a:srgbClr val="314EA3"/>
          </a:solidFill>
          <a:ln>
            <a:solidFill>
              <a:srgbClr val="314EA3"/>
            </a:solidFill>
          </a:ln>
        </p:spPr>
        <p:txBody>
          <a:bodyPr anchor="ctr">
            <a:normAutofit/>
          </a:bodyPr>
          <a:lstStyle>
            <a:lvl1pPr marL="0" indent="0" algn="ctr">
              <a:buNone/>
              <a:defRPr sz="7200" b="1">
                <a:solidFill>
                  <a:schemeClr val="bg1"/>
                </a:solidFill>
              </a:defRPr>
            </a:lvl1pPr>
          </a:lstStyle>
          <a:p>
            <a:pPr lvl="0">
              <a:defRPr/>
            </a:pPr>
            <a:r>
              <a:rPr lang="de-DE" b="1"/>
              <a:t>?.</a:t>
            </a:r>
            <a:endParaRPr lang="de-DE"/>
          </a:p>
        </p:txBody>
      </p:sp>
      <p:sp>
        <p:nvSpPr>
          <p:cNvPr id="11" name="Textplatzhalter 10"/>
          <p:cNvSpPr>
            <a:spLocks noGrp="1"/>
          </p:cNvSpPr>
          <p:nvPr>
            <p:ph type="body" sz="quarter" idx="30" hasCustomPrompt="1"/>
          </p:nvPr>
        </p:nvSpPr>
        <p:spPr bwMode="auto">
          <a:xfrm rot="721561">
            <a:off x="7331449" y="1078167"/>
            <a:ext cx="4110066" cy="1225040"/>
          </a:xfrm>
          <a:prstGeom prst="rect">
            <a:avLst/>
          </a:prstGeom>
          <a:solidFill>
            <a:srgbClr val="C00000"/>
          </a:solidFill>
        </p:spPr>
        <p:txBody>
          <a:bodyPr>
            <a:noAutofit/>
          </a:bodyPr>
          <a:lstStyle>
            <a:lvl1pPr marL="0" indent="0">
              <a:buNone/>
              <a:defRPr sz="2000">
                <a:solidFill>
                  <a:schemeClr val="bg1"/>
                </a:solidFill>
              </a:defRPr>
            </a:lvl1pPr>
          </a:lstStyle>
          <a:p>
            <a:pPr lvl="0">
              <a:defRPr/>
            </a:pPr>
            <a:r>
              <a:rPr lang="de-DE"/>
              <a:t>HINWEIS: Wenn keine weiteren Gliederungspunkte gewünscht sind. Können die Textfelder gelöscht werden.</a:t>
            </a:r>
          </a:p>
        </p:txBody>
      </p:sp>
      <p:sp>
        <p:nvSpPr>
          <p:cNvPr id="19" name="Titelplatzhalter 1"/>
          <p:cNvSpPr>
            <a:spLocks noGrp="1"/>
          </p:cNvSpPr>
          <p:nvPr>
            <p:ph type="title"/>
          </p:nvPr>
        </p:nvSpPr>
        <p:spPr bwMode="auto">
          <a:xfrm>
            <a:off x="838198" y="365125"/>
            <a:ext cx="8587811" cy="1325563"/>
          </a:xfrm>
          <a:prstGeom prst="rect">
            <a:avLst/>
          </a:prstGeom>
        </p:spPr>
        <p:txBody>
          <a:bodyPr vert="horz" lIns="91440" tIns="45720" rIns="91440" bIns="45720" rtlCol="0" anchor="ctr">
            <a:normAutofit/>
          </a:bodyPr>
          <a:lstStyle/>
          <a:p>
            <a:pPr>
              <a:defRPr/>
            </a:pPr>
            <a:r>
              <a:rPr lang="de-DE"/>
              <a:t>Titelmasterformat durch Klicken bearbeiten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userDrawn="1">
  <p:cSld name="Benutzerdefiniertes Layou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7" name="Inhaltsplatzhalter 6"/>
          <p:cNvSpPr>
            <a:spLocks noGrp="1"/>
          </p:cNvSpPr>
          <p:nvPr>
            <p:ph sz="quarter" idx="13"/>
          </p:nvPr>
        </p:nvSpPr>
        <p:spPr bwMode="auto">
          <a:xfrm>
            <a:off x="624419" y="1268760"/>
            <a:ext cx="10943167" cy="5040560"/>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3" name="Datumsplatzhalter 2"/>
          <p:cNvSpPr>
            <a:spLocks noGrp="1"/>
          </p:cNvSpPr>
          <p:nvPr>
            <p:ph type="dt" sz="half" idx="10"/>
          </p:nvPr>
        </p:nvSpPr>
        <p:spPr bwMode="auto">
          <a:xfrm>
            <a:off x="609600" y="6489702"/>
            <a:ext cx="2844800" cy="155301"/>
          </a:xfrm>
          <a:prstGeom prst="rect">
            <a:avLst/>
          </a:prstGeom>
        </p:spPr>
        <p:txBody>
          <a:bodyPr/>
          <a:lstStyle>
            <a:lvl1pPr>
              <a:defRPr sz="1400" b="0">
                <a:solidFill>
                  <a:schemeClr val="bg1"/>
                </a:solidFill>
              </a:defRPr>
            </a:lvl1pPr>
          </a:lstStyle>
          <a:p>
            <a:pPr>
              <a:defRPr/>
            </a:pPr>
            <a:fld id="{74F6728F-5360-46AA-ACD9-CEFE7F739C38}" type="datetime1">
              <a:rPr lang="de-DE"/>
              <a:t>29.04.2024</a:t>
            </a:fld>
            <a:endParaRPr lang="de-DE"/>
          </a:p>
        </p:txBody>
      </p:sp>
      <p:sp>
        <p:nvSpPr>
          <p:cNvPr id="4" name="Fußzeilenplatzhalter 3"/>
          <p:cNvSpPr>
            <a:spLocks noGrp="1"/>
          </p:cNvSpPr>
          <p:nvPr>
            <p:ph type="ftr" sz="quarter" idx="11"/>
          </p:nvPr>
        </p:nvSpPr>
        <p:spPr bwMode="auto">
          <a:xfrm>
            <a:off x="3637118" y="6489702"/>
            <a:ext cx="4906731" cy="365125"/>
          </a:xfrm>
          <a:prstGeom prst="rect">
            <a:avLst/>
          </a:prstGeom>
        </p:spPr>
        <p:txBody>
          <a:bodyPr/>
          <a:lstStyle>
            <a:lvl1pPr>
              <a:defRPr sz="1400" b="0">
                <a:solidFill>
                  <a:schemeClr val="bg1"/>
                </a:solidFill>
              </a:defRPr>
            </a:lvl1pPr>
          </a:lstStyle>
          <a:p>
            <a:pPr>
              <a:defRPr/>
            </a:pPr>
            <a:r>
              <a:rPr lang="de-DE"/>
              <a:t>Eigenbetrieb der Stadt Oberursel (Taunus)</a:t>
            </a:r>
            <a:endParaRPr/>
          </a:p>
        </p:txBody>
      </p:sp>
      <p:sp>
        <p:nvSpPr>
          <p:cNvPr id="5" name="Foliennummernplatzhalter 4"/>
          <p:cNvSpPr>
            <a:spLocks noGrp="1"/>
          </p:cNvSpPr>
          <p:nvPr>
            <p:ph type="sldNum" sz="quarter" idx="12"/>
          </p:nvPr>
        </p:nvSpPr>
        <p:spPr bwMode="auto">
          <a:xfrm>
            <a:off x="8737600" y="6489702"/>
            <a:ext cx="1678880" cy="365125"/>
          </a:xfrm>
          <a:prstGeom prst="rect">
            <a:avLst/>
          </a:prstGeom>
        </p:spPr>
        <p:txBody>
          <a:bodyPr/>
          <a:lstStyle>
            <a:lvl1pPr>
              <a:defRPr sz="1400" b="0">
                <a:solidFill>
                  <a:schemeClr val="bg1"/>
                </a:solidFill>
              </a:defRPr>
            </a:lvl1pPr>
          </a:lstStyle>
          <a:p>
            <a:pPr>
              <a:defRPr/>
            </a:pPr>
            <a:fld id="{2B68536C-07B9-4C11-B779-6DE30B5FA97D}" type="slidenum">
              <a:rPr lang="de-DE"/>
              <a:t>‹Nr.›</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userDrawn="1">
  <p:cSld name="1_Titelfolie">
    <p:spTree>
      <p:nvGrpSpPr>
        <p:cNvPr id="1" name=""/>
        <p:cNvGrpSpPr/>
        <p:nvPr/>
      </p:nvGrpSpPr>
      <p:grpSpPr bwMode="auto">
        <a:xfrm>
          <a:off x="0" y="0"/>
          <a:ext cx="0" cy="0"/>
          <a:chOff x="0" y="0"/>
          <a:chExt cx="0" cy="0"/>
        </a:xfrm>
      </p:grpSpPr>
      <p:sp>
        <p:nvSpPr>
          <p:cNvPr id="2" name="Titel 1"/>
          <p:cNvSpPr>
            <a:spLocks noGrp="1"/>
          </p:cNvSpPr>
          <p:nvPr>
            <p:ph type="ctrTitle" hasCustomPrompt="1"/>
          </p:nvPr>
        </p:nvSpPr>
        <p:spPr bwMode="auto">
          <a:xfrm>
            <a:off x="69484" y="5301208"/>
            <a:ext cx="10723653" cy="648072"/>
          </a:xfrm>
          <a:prstGeom prst="rect">
            <a:avLst/>
          </a:prstGeom>
        </p:spPr>
        <p:txBody>
          <a:bodyPr>
            <a:normAutofit/>
          </a:bodyPr>
          <a:lstStyle>
            <a:lvl1pPr>
              <a:defRPr sz="3000"/>
            </a:lvl1pPr>
          </a:lstStyle>
          <a:p>
            <a:pPr>
              <a:defRPr/>
            </a:pPr>
            <a:r>
              <a:rPr lang="de-DE"/>
              <a:t>Thema durch Klicken bearbeiten</a:t>
            </a:r>
            <a:endParaRPr/>
          </a:p>
        </p:txBody>
      </p:sp>
      <p:sp>
        <p:nvSpPr>
          <p:cNvPr id="16" name="Fußzeilenplatzhalter 3"/>
          <p:cNvSpPr>
            <a:spLocks noGrp="1"/>
          </p:cNvSpPr>
          <p:nvPr>
            <p:ph type="ftr" sz="quarter" idx="3"/>
          </p:nvPr>
        </p:nvSpPr>
        <p:spPr bwMode="auto">
          <a:xfrm>
            <a:off x="3637940" y="6481019"/>
            <a:ext cx="4906731" cy="365125"/>
          </a:xfrm>
          <a:prstGeom prst="rect">
            <a:avLst/>
          </a:prstGeom>
        </p:spPr>
        <p:txBody>
          <a:bodyPr/>
          <a:lstStyle>
            <a:lvl1pPr>
              <a:defRPr sz="1400" b="0">
                <a:solidFill>
                  <a:schemeClr val="bg1"/>
                </a:solidFill>
              </a:defRPr>
            </a:lvl1pPr>
          </a:lstStyle>
          <a:p>
            <a:pPr>
              <a:defRPr/>
            </a:pPr>
            <a:r>
              <a:rPr lang="de-DE"/>
              <a:t>Eigenbetrieb der Stadt Oberursel (Taunus)</a:t>
            </a:r>
            <a:endParaRPr/>
          </a:p>
        </p:txBody>
      </p:sp>
      <p:pic>
        <p:nvPicPr>
          <p:cNvPr id="1026" name="Picture 2" descr="C:\Users\michael.maag\AppData\Local\Temp\13\Titelbilld Altstadt Oberursel (2).jpg"/>
          <p:cNvPicPr>
            <a:picLocks noChangeAspect="1" noChangeArrowheads="1"/>
          </p:cNvPicPr>
          <p:nvPr userDrawn="1"/>
        </p:nvPicPr>
        <p:blipFill>
          <a:blip r:embed="rId2"/>
          <a:stretch/>
        </p:blipFill>
        <p:spPr bwMode="auto">
          <a:xfrm>
            <a:off x="-18006" y="195956"/>
            <a:ext cx="12201003" cy="5184743"/>
          </a:xfrm>
          <a:prstGeom prst="rect">
            <a:avLst/>
          </a:prstGeom>
          <a:ln>
            <a:noFill/>
          </a:ln>
          <a:effectLst>
            <a:softEdge rad="112500"/>
          </a:effectLst>
        </p:spPr>
      </p:pic>
      <p:sp>
        <p:nvSpPr>
          <p:cNvPr id="9" name="Titel 1"/>
          <p:cNvSpPr txBox="1"/>
          <p:nvPr userDrawn="1"/>
        </p:nvSpPr>
        <p:spPr bwMode="auto">
          <a:xfrm>
            <a:off x="100746" y="5805264"/>
            <a:ext cx="10723653" cy="648072"/>
          </a:xfrm>
          <a:prstGeom prst="rect">
            <a:avLst/>
          </a:prstGeom>
        </p:spPr>
        <p:txBody>
          <a:bodyPr vert="horz" lIns="91440" tIns="45720" rIns="91440" bIns="45720" rtlCol="0" anchor="ctr">
            <a:normAutofit/>
          </a:bodyPr>
          <a:lstStyle>
            <a:lvl1pPr algn="l" defTabSz="914400">
              <a:spcBef>
                <a:spcPts val="0"/>
              </a:spcBef>
              <a:buNone/>
              <a:defRPr sz="3000" b="1">
                <a:solidFill>
                  <a:schemeClr val="tx1"/>
                </a:solidFill>
                <a:latin typeface="Arial"/>
                <a:ea typeface="+mj-ea"/>
                <a:cs typeface="Arial"/>
              </a:defRPr>
            </a:lvl1pPr>
          </a:lstStyle>
          <a:p>
            <a:pPr>
              <a:defRPr/>
            </a:pPr>
            <a:r>
              <a:rPr lang="de-DE" sz="2400" dirty="0" smtClean="0"/>
              <a:t>Starkregenmanagement</a:t>
            </a:r>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2_Benutzerdefiniertes Layou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8" name="Inhaltsplatzhalter 6"/>
          <p:cNvSpPr>
            <a:spLocks noGrp="1"/>
          </p:cNvSpPr>
          <p:nvPr>
            <p:ph sz="quarter" idx="14"/>
          </p:nvPr>
        </p:nvSpPr>
        <p:spPr bwMode="auto">
          <a:xfrm>
            <a:off x="624419" y="1628998"/>
            <a:ext cx="5471583" cy="4680322"/>
          </a:xfrm>
        </p:spPr>
        <p:txBody>
          <a:bodyPr>
            <a:normAutofit/>
          </a:bodyPr>
          <a:lstStyle>
            <a:lvl1pPr>
              <a:defRPr sz="2400"/>
            </a:lvl1pPr>
            <a:lvl2pPr>
              <a:defRPr sz="2000"/>
            </a:lvl2pPr>
            <a:lvl3pPr>
              <a:defRPr sz="1800"/>
            </a:lvl3pPr>
            <a:lvl4pPr>
              <a:defRPr sz="1600"/>
            </a:lvl4pPr>
            <a:lvl5pPr>
              <a:defRPr sz="16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8"/>
          <p:cNvSpPr>
            <a:spLocks noGrp="1"/>
          </p:cNvSpPr>
          <p:nvPr>
            <p:ph type="body" sz="quarter" idx="15"/>
          </p:nvPr>
        </p:nvSpPr>
        <p:spPr bwMode="auto">
          <a:xfrm>
            <a:off x="6288022" y="1628800"/>
            <a:ext cx="5280587" cy="4680520"/>
          </a:xfrm>
        </p:spPr>
        <p:txBody>
          <a:bodyPr>
            <a:normAutofit/>
          </a:bodyPr>
          <a:lstStyle>
            <a:lvl1pPr>
              <a:defRPr sz="2400"/>
            </a:lvl1pPr>
            <a:lvl2pPr>
              <a:defRPr sz="2000"/>
            </a:lvl2pPr>
            <a:lvl3pPr>
              <a:defRPr sz="1800"/>
            </a:lvl3pPr>
            <a:lvl4pPr>
              <a:defRPr sz="1600"/>
            </a:lvl4pPr>
            <a:lvl5pPr>
              <a:defRPr sz="16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4" name="Fußzeilenplatzhalter 13"/>
          <p:cNvSpPr>
            <a:spLocks noGrp="1"/>
          </p:cNvSpPr>
          <p:nvPr>
            <p:ph type="ftr" sz="quarter" idx="17"/>
          </p:nvPr>
        </p:nvSpPr>
        <p:spPr bwMode="auto">
          <a:xfrm>
            <a:off x="3660564" y="6489702"/>
            <a:ext cx="4906731" cy="365125"/>
          </a:xfrm>
          <a:prstGeom prst="rect">
            <a:avLst/>
          </a:prstGeom>
        </p:spPr>
        <p:txBody>
          <a:bodyPr/>
          <a:lstStyle/>
          <a:p>
            <a:pPr>
              <a:defRPr/>
            </a:pPr>
            <a:r>
              <a:rPr lang="de-DE"/>
              <a:t>Eigenbetrieb der Stadt Oberursel (Taunus)</a:t>
            </a:r>
            <a:endParaRPr/>
          </a:p>
        </p:txBody>
      </p:sp>
      <p:sp>
        <p:nvSpPr>
          <p:cNvPr id="15" name="Foliennummernplatzhalter 14"/>
          <p:cNvSpPr>
            <a:spLocks noGrp="1"/>
          </p:cNvSpPr>
          <p:nvPr>
            <p:ph type="sldNum" sz="quarter" idx="18"/>
          </p:nvPr>
        </p:nvSpPr>
        <p:spPr bwMode="auto">
          <a:xfrm>
            <a:off x="8737600" y="6480177"/>
            <a:ext cx="1678880" cy="365125"/>
          </a:xfrm>
          <a:prstGeom prst="rect">
            <a:avLst/>
          </a:prstGeom>
        </p:spPr>
        <p:txBody>
          <a:bodyPr/>
          <a:lstStyle/>
          <a:p>
            <a:pPr>
              <a:defRPr/>
            </a:pPr>
            <a:fld id="{2B68536C-07B9-4C11-B779-6DE30B5FA97D}" type="slidenum">
              <a:rPr lang="de-DE"/>
              <a:t>‹Nr.›</a:t>
            </a:fld>
            <a:endParaRPr lang="de-DE"/>
          </a:p>
        </p:txBody>
      </p:sp>
      <p:sp>
        <p:nvSpPr>
          <p:cNvPr id="13" name="Datumsplatzhalter 12"/>
          <p:cNvSpPr>
            <a:spLocks noGrp="1"/>
          </p:cNvSpPr>
          <p:nvPr>
            <p:ph type="dt" sz="half" idx="16"/>
          </p:nvPr>
        </p:nvSpPr>
        <p:spPr bwMode="auto">
          <a:xfrm>
            <a:off x="609600" y="6480177"/>
            <a:ext cx="2844800" cy="155301"/>
          </a:xfrm>
          <a:prstGeom prst="rect">
            <a:avLst/>
          </a:prstGeom>
        </p:spPr>
        <p:txBody>
          <a:bodyPr/>
          <a:lstStyle/>
          <a:p>
            <a:pPr>
              <a:defRPr/>
            </a:pPr>
            <a:fld id="{2EF875F9-2A2A-484D-8747-265FB79D338B}" type="datetime1">
              <a:rPr lang="de-DE"/>
              <a:t>29.04.2024</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1_Benutzerdefiniertes Layou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Datumsplatzhalter 2"/>
          <p:cNvSpPr>
            <a:spLocks noGrp="1"/>
          </p:cNvSpPr>
          <p:nvPr>
            <p:ph type="dt" sz="half" idx="10"/>
          </p:nvPr>
        </p:nvSpPr>
        <p:spPr bwMode="auto">
          <a:xfrm>
            <a:off x="609600" y="6489702"/>
            <a:ext cx="2844800" cy="155301"/>
          </a:xfrm>
          <a:prstGeom prst="rect">
            <a:avLst/>
          </a:prstGeom>
        </p:spPr>
        <p:txBody>
          <a:bodyPr/>
          <a:lstStyle/>
          <a:p>
            <a:pPr>
              <a:defRPr/>
            </a:pPr>
            <a:fld id="{AC7D536D-9920-4669-B820-065010CDCDBD}" type="datetime1">
              <a:rPr lang="de-DE"/>
              <a:t>29.04.2024</a:t>
            </a:fld>
            <a:endParaRPr lang="de-DE"/>
          </a:p>
        </p:txBody>
      </p:sp>
      <p:sp>
        <p:nvSpPr>
          <p:cNvPr id="4" name="Fußzeilenplatzhalter 3"/>
          <p:cNvSpPr>
            <a:spLocks noGrp="1"/>
          </p:cNvSpPr>
          <p:nvPr>
            <p:ph type="ftr" sz="quarter" idx="11"/>
          </p:nvPr>
        </p:nvSpPr>
        <p:spPr bwMode="auto">
          <a:xfrm>
            <a:off x="3637118" y="6489702"/>
            <a:ext cx="4906731" cy="365125"/>
          </a:xfrm>
          <a:prstGeom prst="rect">
            <a:avLst/>
          </a:prstGeom>
        </p:spPr>
        <p:txBody>
          <a:bodyPr/>
          <a:lstStyle/>
          <a:p>
            <a:pPr>
              <a:defRPr/>
            </a:pPr>
            <a:r>
              <a:rPr lang="de-DE"/>
              <a:t>Eigenbetrieb der Stadt Oberursel (Taunus)</a:t>
            </a:r>
            <a:endParaRPr/>
          </a:p>
        </p:txBody>
      </p:sp>
      <p:sp>
        <p:nvSpPr>
          <p:cNvPr id="5" name="Foliennummernplatzhalter 4"/>
          <p:cNvSpPr>
            <a:spLocks noGrp="1"/>
          </p:cNvSpPr>
          <p:nvPr>
            <p:ph type="sldNum" sz="quarter" idx="12"/>
          </p:nvPr>
        </p:nvSpPr>
        <p:spPr bwMode="auto">
          <a:xfrm>
            <a:off x="8737600" y="6489702"/>
            <a:ext cx="1678880" cy="365125"/>
          </a:xfrm>
          <a:prstGeom prst="rect">
            <a:avLst/>
          </a:prstGeom>
        </p:spPr>
        <p:txBody>
          <a:bodyPr/>
          <a:lstStyle/>
          <a:p>
            <a:pPr>
              <a:defRPr/>
            </a:pPr>
            <a:fld id="{2B68536C-07B9-4C11-B779-6DE30B5FA97D}" type="slidenum">
              <a:rPr lang="de-DE"/>
              <a:t>‹Nr.›</a:t>
            </a:fld>
            <a:endParaRPr lang="de-DE"/>
          </a:p>
        </p:txBody>
      </p:sp>
      <p:sp>
        <p:nvSpPr>
          <p:cNvPr id="7" name="Inhaltsplatzhalter 6"/>
          <p:cNvSpPr>
            <a:spLocks noGrp="1"/>
          </p:cNvSpPr>
          <p:nvPr>
            <p:ph sz="quarter" idx="13"/>
          </p:nvPr>
        </p:nvSpPr>
        <p:spPr bwMode="auto">
          <a:xfrm>
            <a:off x="6097027" y="1628998"/>
            <a:ext cx="5471583" cy="4680322"/>
          </a:xfrm>
        </p:spPr>
        <p:txBody>
          <a:bodyPr>
            <a:normAutofit/>
          </a:bodyPr>
          <a:lstStyle>
            <a:lvl1pPr>
              <a:defRPr sz="2400"/>
            </a:lvl1pPr>
            <a:lvl2pPr>
              <a:defRPr sz="2000"/>
            </a:lvl2pPr>
            <a:lvl3pPr>
              <a:defRPr sz="1800"/>
            </a:lvl3pPr>
            <a:lvl4pPr>
              <a:defRPr sz="1600"/>
            </a:lvl4pPr>
            <a:lvl5pPr>
              <a:defRPr sz="16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6"/>
          <p:cNvSpPr>
            <a:spLocks noGrp="1"/>
          </p:cNvSpPr>
          <p:nvPr>
            <p:ph sz="quarter" idx="14"/>
          </p:nvPr>
        </p:nvSpPr>
        <p:spPr bwMode="auto">
          <a:xfrm>
            <a:off x="624419" y="1628998"/>
            <a:ext cx="5471583" cy="4680322"/>
          </a:xfrm>
        </p:spPr>
        <p:txBody>
          <a:bodyPr>
            <a:normAutofit/>
          </a:bodyPr>
          <a:lstStyle>
            <a:lvl1pPr>
              <a:defRPr sz="2400"/>
            </a:lvl1pPr>
            <a:lvl2pPr>
              <a:defRPr sz="2000"/>
            </a:lvl2pPr>
            <a:lvl3pPr>
              <a:defRPr sz="1800"/>
            </a:lvl3pPr>
            <a:lvl4pPr>
              <a:defRPr sz="1600"/>
            </a:lvl4pPr>
            <a:lvl5pPr>
              <a:defRPr sz="16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userDrawn="1">
  <p:cSld name="Leere Folie mit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6" name="Textfeld 5"/>
          <p:cNvSpPr txBox="1"/>
          <p:nvPr/>
        </p:nvSpPr>
        <p:spPr bwMode="auto">
          <a:xfrm>
            <a:off x="2407163" y="4254500"/>
            <a:ext cx="184731" cy="369332"/>
          </a:xfrm>
          <a:prstGeom prst="rect">
            <a:avLst/>
          </a:prstGeom>
          <a:noFill/>
        </p:spPr>
        <p:txBody>
          <a:bodyPr wrap="none" rtlCol="0">
            <a:spAutoFit/>
          </a:bodyPr>
          <a:lstStyle/>
          <a:p>
            <a:pPr>
              <a:defRPr/>
            </a:pPr>
            <a:endParaRPr lang="de-DE" sz="1800"/>
          </a:p>
        </p:txBody>
      </p:sp>
      <p:sp>
        <p:nvSpPr>
          <p:cNvPr id="7" name="Datumsplatzhalter 2"/>
          <p:cNvSpPr>
            <a:spLocks noGrp="1"/>
          </p:cNvSpPr>
          <p:nvPr>
            <p:ph type="dt" sz="half" idx="10"/>
          </p:nvPr>
        </p:nvSpPr>
        <p:spPr bwMode="auto">
          <a:xfrm>
            <a:off x="786850" y="6476763"/>
            <a:ext cx="1498265" cy="313009"/>
          </a:xfrm>
        </p:spPr>
        <p:txBody>
          <a:bodyPr/>
          <a:lstStyle/>
          <a:p>
            <a:pPr>
              <a:defRPr/>
            </a:pPr>
            <a:fld id="{0194D9B8-F7C9-4E95-82B2-2CA5AA78389A}" type="datetime1">
              <a:rPr lang="de-DE"/>
              <a:t>29.04.2024</a:t>
            </a:fld>
            <a:endParaRPr lang="de-DE"/>
          </a:p>
        </p:txBody>
      </p:sp>
      <p:sp>
        <p:nvSpPr>
          <p:cNvPr id="8" name="Fußzeilenplatzhalter 3"/>
          <p:cNvSpPr>
            <a:spLocks noGrp="1"/>
          </p:cNvSpPr>
          <p:nvPr>
            <p:ph type="ftr" sz="quarter" idx="11"/>
          </p:nvPr>
        </p:nvSpPr>
        <p:spPr bwMode="auto">
          <a:xfrm>
            <a:off x="2969367" y="6489738"/>
            <a:ext cx="4906731" cy="365125"/>
          </a:xfrm>
        </p:spPr>
        <p:txBody>
          <a:bodyPr/>
          <a:lstStyle>
            <a:lvl1pPr algn="ctr">
              <a:defRPr/>
            </a:lvl1pPr>
          </a:lstStyle>
          <a:p>
            <a:pPr>
              <a:defRPr/>
            </a:pPr>
            <a:r>
              <a:rPr lang="de-DE"/>
              <a:t>Eigenbetrieb der Stadt Oberursel (Taunus)</a:t>
            </a:r>
            <a:endParaRPr/>
          </a:p>
        </p:txBody>
      </p:sp>
      <p:sp>
        <p:nvSpPr>
          <p:cNvPr id="9" name="Foliennummernplatzhalter 4"/>
          <p:cNvSpPr>
            <a:spLocks noGrp="1"/>
          </p:cNvSpPr>
          <p:nvPr>
            <p:ph type="sldNum" sz="quarter" idx="12"/>
          </p:nvPr>
        </p:nvSpPr>
        <p:spPr bwMode="auto">
          <a:xfrm>
            <a:off x="8759756" y="6489701"/>
            <a:ext cx="1678880" cy="337740"/>
          </a:xfrm>
        </p:spPr>
        <p:txBody>
          <a:bodyPr/>
          <a:lstStyle/>
          <a:p>
            <a:pPr>
              <a:defRPr/>
            </a:pPr>
            <a:fld id="{D906F806-3C87-4054-A180-B16A92948E11}"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Gliederung 2 mit Bild">
    <p:spTree>
      <p:nvGrpSpPr>
        <p:cNvPr id="1" name=""/>
        <p:cNvGrpSpPr/>
        <p:nvPr/>
      </p:nvGrpSpPr>
      <p:grpSpPr bwMode="auto">
        <a:xfrm>
          <a:off x="0" y="0"/>
          <a:ext cx="0" cy="0"/>
          <a:chOff x="0" y="0"/>
          <a:chExt cx="0" cy="0"/>
        </a:xfrm>
      </p:grpSpPr>
      <p:sp>
        <p:nvSpPr>
          <p:cNvPr id="7" name="Textplatzhalter 6"/>
          <p:cNvSpPr>
            <a:spLocks noGrp="1"/>
          </p:cNvSpPr>
          <p:nvPr>
            <p:ph type="body" sz="quarter" idx="31" hasCustomPrompt="1"/>
          </p:nvPr>
        </p:nvSpPr>
        <p:spPr bwMode="auto">
          <a:xfrm>
            <a:off x="4852988" y="4508016"/>
            <a:ext cx="720724" cy="719138"/>
          </a:xfrm>
          <a:prstGeom prst="rect">
            <a:avLst/>
          </a:prstGeom>
          <a:ln>
            <a:solidFill>
              <a:srgbClr val="BEBFBF"/>
            </a:solidFill>
          </a:ln>
        </p:spPr>
        <p:txBody>
          <a:bodyPr anchor="ctr">
            <a:noAutofit/>
          </a:bodyPr>
          <a:lstStyle>
            <a:lvl1pPr marL="0" indent="0" algn="ctr">
              <a:buNone/>
              <a:defRPr b="1">
                <a:solidFill>
                  <a:srgbClr val="314EA3"/>
                </a:solidFill>
              </a:defRPr>
            </a:lvl1pPr>
          </a:lstStyle>
          <a:p>
            <a:pPr lvl="0">
              <a:defRPr/>
            </a:pPr>
            <a:r>
              <a:rPr lang="de-DE"/>
              <a:t>?</a:t>
            </a:r>
          </a:p>
        </p:txBody>
      </p:sp>
      <p:pic>
        <p:nvPicPr>
          <p:cNvPr id="3" name="Grafik 2"/>
          <p:cNvPicPr>
            <a:picLocks noChangeAspect="1"/>
          </p:cNvPicPr>
          <p:nvPr userDrawn="1"/>
        </p:nvPicPr>
        <p:blipFill>
          <a:blip r:embed="rId2"/>
          <a:srcRect l="57712" r="-1"/>
          <a:stretch/>
        </p:blipFill>
        <p:spPr bwMode="auto">
          <a:xfrm>
            <a:off x="-34834" y="909"/>
            <a:ext cx="4348072" cy="6858001"/>
          </a:xfrm>
          <a:prstGeom prst="rect">
            <a:avLst/>
          </a:prstGeom>
        </p:spPr>
      </p:pic>
      <p:sp>
        <p:nvSpPr>
          <p:cNvPr id="6" name="Titel 1"/>
          <p:cNvSpPr>
            <a:spLocks noGrp="1"/>
          </p:cNvSpPr>
          <p:nvPr>
            <p:ph type="title" hasCustomPrompt="1"/>
          </p:nvPr>
        </p:nvSpPr>
        <p:spPr bwMode="auto">
          <a:xfrm>
            <a:off x="4760008" y="365125"/>
            <a:ext cx="4666002" cy="1325563"/>
          </a:xfrm>
        </p:spPr>
        <p:txBody>
          <a:bodyPr/>
          <a:lstStyle>
            <a:lvl1pPr>
              <a:defRPr/>
            </a:lvl1pPr>
          </a:lstStyle>
          <a:p>
            <a:pPr>
              <a:defRPr/>
            </a:pPr>
            <a:r>
              <a:rPr lang="de-DE"/>
              <a:t>Gliederungstext bearbeiten</a:t>
            </a:r>
          </a:p>
        </p:txBody>
      </p:sp>
      <p:sp>
        <p:nvSpPr>
          <p:cNvPr id="43" name="TextBox 52"/>
          <p:cNvSpPr txBox="1"/>
          <p:nvPr userDrawn="1"/>
        </p:nvSpPr>
        <p:spPr bwMode="auto">
          <a:xfrm>
            <a:off x="4853491" y="1812304"/>
            <a:ext cx="720000" cy="720000"/>
          </a:xfrm>
          <a:prstGeom prst="rect">
            <a:avLst/>
          </a:prstGeom>
          <a:noFill/>
          <a:ln>
            <a:solidFill>
              <a:srgbClr val="BEBFBF"/>
            </a:solidFill>
          </a:ln>
        </p:spPr>
        <p:txBody>
          <a:bodyPr wrap="none" rtlCol="0" anchor="ctr" anchorCtr="0">
            <a:spAutoFit/>
          </a:bodyPr>
          <a:lstStyle/>
          <a:p>
            <a:pPr algn="ctr">
              <a:defRPr/>
            </a:pPr>
            <a:r>
              <a:rPr lang="en-US" sz="3000" b="1">
                <a:solidFill>
                  <a:srgbClr val="314EA3"/>
                </a:solidFill>
                <a:latin typeface="Arial"/>
                <a:ea typeface="League Spartan"/>
                <a:cs typeface="Arial"/>
              </a:rPr>
              <a:t>01</a:t>
            </a:r>
          </a:p>
        </p:txBody>
      </p:sp>
      <p:sp>
        <p:nvSpPr>
          <p:cNvPr id="45" name="TextBox 52"/>
          <p:cNvSpPr txBox="1"/>
          <p:nvPr userDrawn="1"/>
        </p:nvSpPr>
        <p:spPr bwMode="auto">
          <a:xfrm>
            <a:off x="4853491" y="2708999"/>
            <a:ext cx="720000" cy="720000"/>
          </a:xfrm>
          <a:prstGeom prst="rect">
            <a:avLst/>
          </a:prstGeom>
          <a:noFill/>
          <a:ln>
            <a:solidFill>
              <a:srgbClr val="BEBFBF"/>
            </a:solidFill>
          </a:ln>
        </p:spPr>
        <p:txBody>
          <a:bodyPr wrap="none" rtlCol="0" anchor="ctr" anchorCtr="0">
            <a:spAutoFit/>
          </a:bodyPr>
          <a:lstStyle/>
          <a:p>
            <a:pPr algn="ctr">
              <a:defRPr/>
            </a:pPr>
            <a:r>
              <a:rPr lang="en-US" sz="3000" b="1">
                <a:solidFill>
                  <a:srgbClr val="314EA3"/>
                </a:solidFill>
                <a:latin typeface="Arial"/>
                <a:ea typeface="League Spartan"/>
                <a:cs typeface="Arial"/>
              </a:rPr>
              <a:t>02</a:t>
            </a:r>
          </a:p>
        </p:txBody>
      </p:sp>
      <p:sp>
        <p:nvSpPr>
          <p:cNvPr id="46" name="TextBox 52"/>
          <p:cNvSpPr txBox="1"/>
          <p:nvPr userDrawn="1"/>
        </p:nvSpPr>
        <p:spPr bwMode="auto">
          <a:xfrm>
            <a:off x="4853491" y="3601874"/>
            <a:ext cx="720000" cy="720000"/>
          </a:xfrm>
          <a:prstGeom prst="rect">
            <a:avLst/>
          </a:prstGeom>
          <a:noFill/>
          <a:ln>
            <a:solidFill>
              <a:srgbClr val="BEBFBF"/>
            </a:solidFill>
          </a:ln>
        </p:spPr>
        <p:txBody>
          <a:bodyPr wrap="none" rtlCol="0" anchor="ctr" anchorCtr="0">
            <a:spAutoFit/>
          </a:bodyPr>
          <a:lstStyle/>
          <a:p>
            <a:pPr algn="ctr">
              <a:defRPr/>
            </a:pPr>
            <a:r>
              <a:rPr lang="en-US" sz="3000" b="1">
                <a:solidFill>
                  <a:srgbClr val="314EA3"/>
                </a:solidFill>
                <a:latin typeface="Arial"/>
                <a:ea typeface="League Spartan"/>
                <a:cs typeface="Arial"/>
              </a:rPr>
              <a:t>03</a:t>
            </a:r>
          </a:p>
        </p:txBody>
      </p:sp>
      <p:sp>
        <p:nvSpPr>
          <p:cNvPr id="17" name="Textplatzhalter 16"/>
          <p:cNvSpPr>
            <a:spLocks noGrp="1"/>
          </p:cNvSpPr>
          <p:nvPr>
            <p:ph type="body" sz="quarter" idx="25" hasCustomPrompt="1"/>
          </p:nvPr>
        </p:nvSpPr>
        <p:spPr bwMode="auto">
          <a:xfrm>
            <a:off x="5842000" y="1812925"/>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58" name="Textplatzhalter 16"/>
          <p:cNvSpPr>
            <a:spLocks noGrp="1"/>
          </p:cNvSpPr>
          <p:nvPr>
            <p:ph type="body" sz="quarter" idx="26" hasCustomPrompt="1"/>
          </p:nvPr>
        </p:nvSpPr>
        <p:spPr bwMode="auto">
          <a:xfrm>
            <a:off x="5842000" y="2709620"/>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59" name="Textplatzhalter 16"/>
          <p:cNvSpPr>
            <a:spLocks noGrp="1"/>
          </p:cNvSpPr>
          <p:nvPr>
            <p:ph type="body" sz="quarter" idx="27" hasCustomPrompt="1"/>
          </p:nvPr>
        </p:nvSpPr>
        <p:spPr bwMode="auto">
          <a:xfrm>
            <a:off x="5842000" y="3601874"/>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60" name="Textplatzhalter 16"/>
          <p:cNvSpPr>
            <a:spLocks noGrp="1"/>
          </p:cNvSpPr>
          <p:nvPr>
            <p:ph type="body" sz="quarter" idx="28" hasCustomPrompt="1"/>
          </p:nvPr>
        </p:nvSpPr>
        <p:spPr bwMode="auto">
          <a:xfrm>
            <a:off x="5842000" y="4508016"/>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62" name="Textplatzhalter 16"/>
          <p:cNvSpPr>
            <a:spLocks noGrp="1"/>
          </p:cNvSpPr>
          <p:nvPr>
            <p:ph type="body" sz="quarter" idx="30" hasCustomPrompt="1"/>
          </p:nvPr>
        </p:nvSpPr>
        <p:spPr bwMode="auto">
          <a:xfrm>
            <a:off x="5842000" y="5393793"/>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4" name="Textfeld 3"/>
          <p:cNvSpPr txBox="1"/>
          <p:nvPr userDrawn="1"/>
        </p:nvSpPr>
        <p:spPr bwMode="auto">
          <a:xfrm rot="16199999">
            <a:off x="2795093" y="4418952"/>
            <a:ext cx="3266075" cy="203133"/>
          </a:xfrm>
          <a:prstGeom prst="rect">
            <a:avLst/>
          </a:prstGeom>
          <a:noFill/>
        </p:spPr>
        <p:txBody>
          <a:bodyPr wrap="square" rtlCol="0">
            <a:spAutoFit/>
          </a:bodyPr>
          <a:lstStyle/>
          <a:p>
            <a:pPr marL="0" lvl="0" indent="0" algn="l" defTabSz="914400">
              <a:lnSpc>
                <a:spcPct val="90000"/>
              </a:lnSpc>
              <a:spcBef>
                <a:spcPts val="1000"/>
              </a:spcBef>
              <a:buClr>
                <a:srgbClr val="314EA3"/>
              </a:buClr>
              <a:buFont typeface="Arial"/>
              <a:buNone/>
              <a:defRPr/>
            </a:pPr>
            <a:r>
              <a:rPr lang="de-DE" sz="800">
                <a:solidFill>
                  <a:schemeClr val="tx1">
                    <a:tint val="75000"/>
                  </a:schemeClr>
                </a:solidFill>
                <a:latin typeface="Arial"/>
                <a:ea typeface="Arial"/>
                <a:cs typeface="Arial"/>
              </a:rPr>
              <a:t>© Stadt Oberursel (Taunus)</a:t>
            </a:r>
          </a:p>
        </p:txBody>
      </p:sp>
      <p:sp>
        <p:nvSpPr>
          <p:cNvPr id="20" name="Textplatzhalter 6"/>
          <p:cNvSpPr>
            <a:spLocks noGrp="1"/>
          </p:cNvSpPr>
          <p:nvPr>
            <p:ph type="body" sz="quarter" idx="32" hasCustomPrompt="1"/>
          </p:nvPr>
        </p:nvSpPr>
        <p:spPr bwMode="auto">
          <a:xfrm>
            <a:off x="4852988" y="5404013"/>
            <a:ext cx="720724" cy="719138"/>
          </a:xfrm>
          <a:prstGeom prst="rect">
            <a:avLst/>
          </a:prstGeom>
          <a:ln>
            <a:solidFill>
              <a:srgbClr val="BEBFBF"/>
            </a:solidFill>
          </a:ln>
        </p:spPr>
        <p:txBody>
          <a:bodyPr anchor="ctr">
            <a:noAutofit/>
          </a:bodyPr>
          <a:lstStyle>
            <a:lvl1pPr marL="0" indent="0" algn="ctr">
              <a:buNone/>
              <a:defRPr b="1">
                <a:solidFill>
                  <a:srgbClr val="314EA3"/>
                </a:solidFill>
              </a:defRPr>
            </a:lvl1pPr>
          </a:lstStyle>
          <a:p>
            <a:pPr lvl="0">
              <a:defRPr/>
            </a:pPr>
            <a:r>
              <a:rPr lang="de-DE"/>
              <a:t>?</a:t>
            </a:r>
          </a:p>
        </p:txBody>
      </p:sp>
      <p:sp>
        <p:nvSpPr>
          <p:cNvPr id="21" name="Textplatzhalter 10"/>
          <p:cNvSpPr>
            <a:spLocks noGrp="1"/>
          </p:cNvSpPr>
          <p:nvPr>
            <p:ph type="body" sz="quarter" idx="33" hasCustomPrompt="1"/>
          </p:nvPr>
        </p:nvSpPr>
        <p:spPr bwMode="auto">
          <a:xfrm rot="721561">
            <a:off x="7331449" y="1078167"/>
            <a:ext cx="4110066" cy="1225040"/>
          </a:xfrm>
          <a:prstGeom prst="rect">
            <a:avLst/>
          </a:prstGeom>
          <a:solidFill>
            <a:srgbClr val="C00000"/>
          </a:solidFill>
        </p:spPr>
        <p:txBody>
          <a:bodyPr>
            <a:noAutofit/>
          </a:bodyPr>
          <a:lstStyle>
            <a:lvl1pPr marL="0" indent="0">
              <a:buNone/>
              <a:defRPr sz="2000">
                <a:solidFill>
                  <a:schemeClr val="bg1"/>
                </a:solidFill>
              </a:defRPr>
            </a:lvl1pPr>
          </a:lstStyle>
          <a:p>
            <a:pPr lvl="0">
              <a:defRPr/>
            </a:pPr>
            <a:r>
              <a:rPr lang="de-DE"/>
              <a:t>HINWEIS: Wenn keine weiteren Gliederungspunkte gewünscht sind. Können die Textfelder gelöscht werden.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Gliederung 2 mit auswählbarem Bild">
    <p:spTree>
      <p:nvGrpSpPr>
        <p:cNvPr id="1" name=""/>
        <p:cNvGrpSpPr/>
        <p:nvPr/>
      </p:nvGrpSpPr>
      <p:grpSpPr bwMode="auto">
        <a:xfrm>
          <a:off x="0" y="0"/>
          <a:ext cx="0" cy="0"/>
          <a:chOff x="0" y="0"/>
          <a:chExt cx="0" cy="0"/>
        </a:xfrm>
      </p:grpSpPr>
      <p:sp>
        <p:nvSpPr>
          <p:cNvPr id="13" name="Bildplatzhalter 12"/>
          <p:cNvSpPr>
            <a:spLocks noGrp="1"/>
          </p:cNvSpPr>
          <p:nvPr>
            <p:ph type="pic" sz="quarter" idx="24"/>
          </p:nvPr>
        </p:nvSpPr>
        <p:spPr bwMode="auto">
          <a:xfrm>
            <a:off x="0" y="0"/>
            <a:ext cx="4313238" cy="6858000"/>
          </a:xfrm>
        </p:spPr>
        <p:txBody>
          <a:bodyPr/>
          <a:lstStyle/>
          <a:p>
            <a:pPr>
              <a:defRPr/>
            </a:pPr>
            <a:r>
              <a:rPr lang="de-DE"/>
              <a:t>Bild durch Klicken auf Symbol hinzufügen</a:t>
            </a:r>
          </a:p>
        </p:txBody>
      </p:sp>
      <p:sp>
        <p:nvSpPr>
          <p:cNvPr id="6" name="Titel 1"/>
          <p:cNvSpPr>
            <a:spLocks noGrp="1"/>
          </p:cNvSpPr>
          <p:nvPr>
            <p:ph type="title" hasCustomPrompt="1"/>
          </p:nvPr>
        </p:nvSpPr>
        <p:spPr bwMode="auto">
          <a:xfrm>
            <a:off x="4760008" y="365125"/>
            <a:ext cx="4666002" cy="1325563"/>
          </a:xfrm>
        </p:spPr>
        <p:txBody>
          <a:bodyPr/>
          <a:lstStyle>
            <a:lvl1pPr>
              <a:defRPr/>
            </a:lvl1pPr>
          </a:lstStyle>
          <a:p>
            <a:pPr>
              <a:defRPr/>
            </a:pPr>
            <a:r>
              <a:rPr lang="de-DE"/>
              <a:t>Gliederungstext bearbeiten</a:t>
            </a:r>
          </a:p>
        </p:txBody>
      </p:sp>
      <p:sp>
        <p:nvSpPr>
          <p:cNvPr id="43" name="TextBox 52"/>
          <p:cNvSpPr txBox="1"/>
          <p:nvPr userDrawn="1"/>
        </p:nvSpPr>
        <p:spPr bwMode="auto">
          <a:xfrm>
            <a:off x="4853491" y="1812304"/>
            <a:ext cx="720000" cy="720000"/>
          </a:xfrm>
          <a:prstGeom prst="rect">
            <a:avLst/>
          </a:prstGeom>
          <a:noFill/>
          <a:ln>
            <a:solidFill>
              <a:srgbClr val="BEBFBF"/>
            </a:solidFill>
          </a:ln>
        </p:spPr>
        <p:txBody>
          <a:bodyPr wrap="none" rtlCol="0" anchor="ctr" anchorCtr="0">
            <a:spAutoFit/>
          </a:bodyPr>
          <a:lstStyle/>
          <a:p>
            <a:pPr algn="ctr">
              <a:defRPr/>
            </a:pPr>
            <a:r>
              <a:rPr lang="en-US" sz="3000" b="1">
                <a:solidFill>
                  <a:srgbClr val="314EA3"/>
                </a:solidFill>
                <a:latin typeface="Arial"/>
                <a:ea typeface="League Spartan"/>
                <a:cs typeface="Arial"/>
              </a:rPr>
              <a:t>01</a:t>
            </a:r>
          </a:p>
        </p:txBody>
      </p:sp>
      <p:sp>
        <p:nvSpPr>
          <p:cNvPr id="45" name="TextBox 52"/>
          <p:cNvSpPr txBox="1"/>
          <p:nvPr userDrawn="1"/>
        </p:nvSpPr>
        <p:spPr bwMode="auto">
          <a:xfrm>
            <a:off x="4853491" y="2708999"/>
            <a:ext cx="720000" cy="720000"/>
          </a:xfrm>
          <a:prstGeom prst="rect">
            <a:avLst/>
          </a:prstGeom>
          <a:noFill/>
          <a:ln>
            <a:solidFill>
              <a:srgbClr val="BEBFBF"/>
            </a:solidFill>
          </a:ln>
        </p:spPr>
        <p:txBody>
          <a:bodyPr wrap="none" rtlCol="0" anchor="ctr" anchorCtr="0">
            <a:spAutoFit/>
          </a:bodyPr>
          <a:lstStyle/>
          <a:p>
            <a:pPr algn="ctr">
              <a:defRPr/>
            </a:pPr>
            <a:r>
              <a:rPr lang="en-US" sz="3000" b="1">
                <a:solidFill>
                  <a:srgbClr val="314EA3"/>
                </a:solidFill>
                <a:latin typeface="Arial"/>
                <a:ea typeface="League Spartan"/>
                <a:cs typeface="Arial"/>
              </a:rPr>
              <a:t>02</a:t>
            </a:r>
          </a:p>
        </p:txBody>
      </p:sp>
      <p:sp>
        <p:nvSpPr>
          <p:cNvPr id="46" name="TextBox 52"/>
          <p:cNvSpPr txBox="1"/>
          <p:nvPr userDrawn="1"/>
        </p:nvSpPr>
        <p:spPr bwMode="auto">
          <a:xfrm>
            <a:off x="4853491" y="3601874"/>
            <a:ext cx="720000" cy="720000"/>
          </a:xfrm>
          <a:prstGeom prst="rect">
            <a:avLst/>
          </a:prstGeom>
          <a:noFill/>
          <a:ln>
            <a:solidFill>
              <a:srgbClr val="BEBFBF"/>
            </a:solidFill>
          </a:ln>
        </p:spPr>
        <p:txBody>
          <a:bodyPr wrap="none" rtlCol="0" anchor="ctr" anchorCtr="0">
            <a:spAutoFit/>
          </a:bodyPr>
          <a:lstStyle/>
          <a:p>
            <a:pPr algn="ctr">
              <a:defRPr/>
            </a:pPr>
            <a:r>
              <a:rPr lang="en-US" sz="3000" b="1">
                <a:solidFill>
                  <a:srgbClr val="314EA3"/>
                </a:solidFill>
                <a:latin typeface="Arial"/>
                <a:ea typeface="League Spartan"/>
                <a:cs typeface="Arial"/>
              </a:rPr>
              <a:t>03</a:t>
            </a:r>
          </a:p>
        </p:txBody>
      </p:sp>
      <p:sp>
        <p:nvSpPr>
          <p:cNvPr id="17" name="Textplatzhalter 16"/>
          <p:cNvSpPr>
            <a:spLocks noGrp="1"/>
          </p:cNvSpPr>
          <p:nvPr>
            <p:ph type="body" sz="quarter" idx="25" hasCustomPrompt="1"/>
          </p:nvPr>
        </p:nvSpPr>
        <p:spPr bwMode="auto">
          <a:xfrm>
            <a:off x="5842000" y="1812925"/>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58" name="Textplatzhalter 16"/>
          <p:cNvSpPr>
            <a:spLocks noGrp="1"/>
          </p:cNvSpPr>
          <p:nvPr>
            <p:ph type="body" sz="quarter" idx="26" hasCustomPrompt="1"/>
          </p:nvPr>
        </p:nvSpPr>
        <p:spPr bwMode="auto">
          <a:xfrm>
            <a:off x="5842000" y="2709620"/>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59" name="Textplatzhalter 16"/>
          <p:cNvSpPr>
            <a:spLocks noGrp="1"/>
          </p:cNvSpPr>
          <p:nvPr>
            <p:ph type="body" sz="quarter" idx="27" hasCustomPrompt="1"/>
          </p:nvPr>
        </p:nvSpPr>
        <p:spPr bwMode="auto">
          <a:xfrm>
            <a:off x="5842000" y="3601874"/>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60" name="Textplatzhalter 16"/>
          <p:cNvSpPr>
            <a:spLocks noGrp="1"/>
          </p:cNvSpPr>
          <p:nvPr>
            <p:ph type="body" sz="quarter" idx="28" hasCustomPrompt="1"/>
          </p:nvPr>
        </p:nvSpPr>
        <p:spPr bwMode="auto">
          <a:xfrm>
            <a:off x="5842000" y="4508016"/>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62" name="Textplatzhalter 16"/>
          <p:cNvSpPr>
            <a:spLocks noGrp="1"/>
          </p:cNvSpPr>
          <p:nvPr>
            <p:ph type="body" sz="quarter" idx="30" hasCustomPrompt="1"/>
          </p:nvPr>
        </p:nvSpPr>
        <p:spPr bwMode="auto">
          <a:xfrm>
            <a:off x="5842000" y="5393793"/>
            <a:ext cx="5505450" cy="719379"/>
          </a:xfrm>
        </p:spPr>
        <p:txBody>
          <a:bodyPr anchor="ctr"/>
          <a:lstStyle>
            <a:lvl1pPr marL="0" indent="0" algn="l">
              <a:buNone/>
              <a:defRPr b="1">
                <a:solidFill>
                  <a:schemeClr val="tx1"/>
                </a:solidFill>
              </a:defRPr>
            </a:lvl1pPr>
          </a:lstStyle>
          <a:p>
            <a:pPr lvl="0">
              <a:defRPr/>
            </a:pPr>
            <a:r>
              <a:rPr lang="de-DE"/>
              <a:t>Gliederungspunkt eintragen</a:t>
            </a:r>
          </a:p>
        </p:txBody>
      </p:sp>
      <p:sp>
        <p:nvSpPr>
          <p:cNvPr id="15" name="Textplatzhalter 9"/>
          <p:cNvSpPr>
            <a:spLocks noGrp="1"/>
          </p:cNvSpPr>
          <p:nvPr>
            <p:ph type="body" sz="quarter" idx="16"/>
          </p:nvPr>
        </p:nvSpPr>
        <p:spPr bwMode="auto">
          <a:xfrm rot="16199999">
            <a:off x="2693364" y="4313172"/>
            <a:ext cx="3420000" cy="180000"/>
          </a:xfrm>
        </p:spPr>
        <p:txBody>
          <a:bodyPr>
            <a:noAutofit/>
          </a:bodyPr>
          <a:lstStyle>
            <a:lvl1pPr marL="0" indent="0" algn="l" defTabSz="914400">
              <a:buNone/>
              <a:defRPr lang="de-DE" sz="800">
                <a:solidFill>
                  <a:schemeClr val="tx1">
                    <a:tint val="75000"/>
                  </a:schemeClr>
                </a:solidFill>
                <a:latin typeface="Arial"/>
                <a:ea typeface="+mn-ea"/>
                <a:cs typeface="Arial"/>
              </a:defRPr>
            </a:lvl1pPr>
          </a:lstStyle>
          <a:p>
            <a:pPr lvl="0">
              <a:defRPr/>
            </a:pPr>
            <a:r>
              <a:rPr lang="de-DE"/>
              <a:t>Formatvorlagen des Textmasters bearbeiten</a:t>
            </a:r>
            <a:endParaRPr/>
          </a:p>
        </p:txBody>
      </p:sp>
      <p:sp>
        <p:nvSpPr>
          <p:cNvPr id="16" name="Textplatzhalter 6"/>
          <p:cNvSpPr>
            <a:spLocks noGrp="1"/>
          </p:cNvSpPr>
          <p:nvPr>
            <p:ph type="body" sz="quarter" idx="31" hasCustomPrompt="1"/>
          </p:nvPr>
        </p:nvSpPr>
        <p:spPr bwMode="auto">
          <a:xfrm>
            <a:off x="4852988" y="4508016"/>
            <a:ext cx="720724" cy="719138"/>
          </a:xfrm>
          <a:prstGeom prst="rect">
            <a:avLst/>
          </a:prstGeom>
          <a:ln>
            <a:solidFill>
              <a:srgbClr val="BEBFBF"/>
            </a:solidFill>
          </a:ln>
        </p:spPr>
        <p:txBody>
          <a:bodyPr anchor="ctr">
            <a:noAutofit/>
          </a:bodyPr>
          <a:lstStyle>
            <a:lvl1pPr marL="0" indent="0" algn="ctr">
              <a:buNone/>
              <a:defRPr b="1">
                <a:solidFill>
                  <a:srgbClr val="314EA3"/>
                </a:solidFill>
              </a:defRPr>
            </a:lvl1pPr>
          </a:lstStyle>
          <a:p>
            <a:pPr lvl="0">
              <a:defRPr/>
            </a:pPr>
            <a:r>
              <a:rPr lang="de-DE"/>
              <a:t>?</a:t>
            </a:r>
          </a:p>
        </p:txBody>
      </p:sp>
      <p:sp>
        <p:nvSpPr>
          <p:cNvPr id="18" name="Textplatzhalter 6"/>
          <p:cNvSpPr>
            <a:spLocks noGrp="1"/>
          </p:cNvSpPr>
          <p:nvPr>
            <p:ph type="body" sz="quarter" idx="32" hasCustomPrompt="1"/>
          </p:nvPr>
        </p:nvSpPr>
        <p:spPr bwMode="auto">
          <a:xfrm>
            <a:off x="4852988" y="5404013"/>
            <a:ext cx="720724" cy="719138"/>
          </a:xfrm>
          <a:prstGeom prst="rect">
            <a:avLst/>
          </a:prstGeom>
          <a:ln>
            <a:solidFill>
              <a:srgbClr val="BEBFBF"/>
            </a:solidFill>
          </a:ln>
        </p:spPr>
        <p:txBody>
          <a:bodyPr anchor="ctr">
            <a:noAutofit/>
          </a:bodyPr>
          <a:lstStyle>
            <a:lvl1pPr marL="0" indent="0" algn="ctr">
              <a:buNone/>
              <a:defRPr b="1">
                <a:solidFill>
                  <a:srgbClr val="314EA3"/>
                </a:solidFill>
              </a:defRPr>
            </a:lvl1pPr>
          </a:lstStyle>
          <a:p>
            <a:pPr lvl="0">
              <a:defRPr/>
            </a:pPr>
            <a:r>
              <a:rPr lang="de-DE"/>
              <a:t>?</a:t>
            </a:r>
          </a:p>
        </p:txBody>
      </p:sp>
      <p:sp>
        <p:nvSpPr>
          <p:cNvPr id="19" name="Textplatzhalter 10"/>
          <p:cNvSpPr>
            <a:spLocks noGrp="1"/>
          </p:cNvSpPr>
          <p:nvPr>
            <p:ph type="body" sz="quarter" idx="33" hasCustomPrompt="1"/>
          </p:nvPr>
        </p:nvSpPr>
        <p:spPr bwMode="auto">
          <a:xfrm rot="721561">
            <a:off x="7331449" y="1078167"/>
            <a:ext cx="4110066" cy="1225040"/>
          </a:xfrm>
          <a:prstGeom prst="rect">
            <a:avLst/>
          </a:prstGeom>
          <a:solidFill>
            <a:srgbClr val="C00000"/>
          </a:solidFill>
        </p:spPr>
        <p:txBody>
          <a:bodyPr>
            <a:noAutofit/>
          </a:bodyPr>
          <a:lstStyle>
            <a:lvl1pPr marL="0" indent="0">
              <a:buNone/>
              <a:defRPr sz="2000">
                <a:solidFill>
                  <a:schemeClr val="bg1"/>
                </a:solidFill>
              </a:defRPr>
            </a:lvl1pPr>
          </a:lstStyle>
          <a:p>
            <a:pPr lvl="0">
              <a:defRPr/>
            </a:pPr>
            <a:r>
              <a:rPr lang="de-DE"/>
              <a:t>HINWEIS: Wenn keine weiteren Gliederungspunkte gewünscht sind. Können die Textfelder gelöscht werden.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Nächster Abschnitt">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838200" y="1825625"/>
            <a:ext cx="10515600" cy="2370360"/>
          </a:xfrm>
        </p:spPr>
        <p:txBody>
          <a:bodyPr anchor="b">
            <a:normAutofit/>
          </a:bodyPr>
          <a:lstStyle>
            <a:lvl1pPr algn="l">
              <a:defRPr sz="5400" b="0"/>
            </a:lvl1pPr>
          </a:lstStyle>
          <a:p>
            <a:pPr>
              <a:defRPr/>
            </a:pPr>
            <a:r>
              <a:rPr lang="de-DE"/>
              <a:t>Titelmasterformat durch Klicken bearbeiten</a:t>
            </a:r>
          </a:p>
        </p:txBody>
      </p:sp>
      <p:sp>
        <p:nvSpPr>
          <p:cNvPr id="3" name="Untertitel 2"/>
          <p:cNvSpPr>
            <a:spLocks noGrp="1"/>
          </p:cNvSpPr>
          <p:nvPr>
            <p:ph type="subTitle" idx="1"/>
          </p:nvPr>
        </p:nvSpPr>
        <p:spPr bwMode="auto">
          <a:xfrm>
            <a:off x="838200" y="4311339"/>
            <a:ext cx="10515600" cy="1795205"/>
          </a:xfrm>
        </p:spPr>
        <p:txBody>
          <a:bodyPr>
            <a:normAutofit/>
          </a:bodyPr>
          <a:lstStyle>
            <a:lvl1pPr marL="0" indent="0" algn="l">
              <a:buNone/>
              <a:defRPr lang="de-DE" sz="2400">
                <a:solidFill>
                  <a:schemeClr val="tx1">
                    <a:tint val="75000"/>
                  </a:schemeClr>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
        <p:nvSpPr>
          <p:cNvPr id="4" name="Datumsplatzhalter 3"/>
          <p:cNvSpPr>
            <a:spLocks noGrp="1"/>
          </p:cNvSpPr>
          <p:nvPr>
            <p:ph type="dt" sz="half" idx="10"/>
          </p:nvPr>
        </p:nvSpPr>
        <p:spPr bwMode="auto"/>
        <p:txBody>
          <a:bodyPr/>
          <a:lstStyle/>
          <a:p>
            <a:pPr>
              <a:defRPr/>
            </a:pPr>
            <a:fld id="{57A85B48-7AFC-44C3-B15B-784DEF6A5007}"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2A675260-6A81-452E-8B9F-EE8C27DFED5B}" type="slidenum">
              <a:rPr lang="de-DE"/>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p>
        </p:txBody>
      </p:sp>
      <p:sp>
        <p:nvSpPr>
          <p:cNvPr id="3" name="Inhaltsplatzhalter 2"/>
          <p:cNvSpPr>
            <a:spLocks noGrp="1"/>
          </p:cNvSpPr>
          <p:nvPr>
            <p:ph idx="1"/>
          </p:nvPr>
        </p:nvSpPr>
        <p:spPr bwMode="auto"/>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 name="Datumsplatzhalter 3"/>
          <p:cNvSpPr>
            <a:spLocks noGrp="1"/>
          </p:cNvSpPr>
          <p:nvPr>
            <p:ph type="dt" sz="half" idx="10"/>
          </p:nvPr>
        </p:nvSpPr>
        <p:spPr bwMode="auto"/>
        <p:txBody>
          <a:bodyPr/>
          <a:lstStyle/>
          <a:p>
            <a:pPr>
              <a:defRPr/>
            </a:pPr>
            <a:fld id="{7ACB3A46-5BD7-4CE7-97BC-85EF20218425}"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2A675260-6A81-452E-8B9F-EE8C27DFED5B}" type="slidenum">
              <a:rPr lang="de-DE"/>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Zwei Inhalte">
    <p:spTree>
      <p:nvGrpSpPr>
        <p:cNvPr id="1" name=""/>
        <p:cNvGrpSpPr/>
        <p:nvPr/>
      </p:nvGrpSpPr>
      <p:grpSpPr bwMode="auto">
        <a:xfrm>
          <a:off x="0" y="0"/>
          <a:ext cx="0" cy="0"/>
          <a:chOff x="0" y="0"/>
          <a:chExt cx="0" cy="0"/>
        </a:xfrm>
      </p:grpSpPr>
      <p:sp>
        <p:nvSpPr>
          <p:cNvPr id="3" name="Inhaltsplatzhalter 2"/>
          <p:cNvSpPr>
            <a:spLocks noGrp="1"/>
          </p:cNvSpPr>
          <p:nvPr>
            <p:ph sz="half" idx="1"/>
          </p:nvPr>
        </p:nvSpPr>
        <p:spPr bwMode="auto">
          <a:xfrm>
            <a:off x="838200" y="1825625"/>
            <a:ext cx="5184000" cy="4280919"/>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 name="Inhaltsplatzhalter 3"/>
          <p:cNvSpPr>
            <a:spLocks noGrp="1"/>
          </p:cNvSpPr>
          <p:nvPr>
            <p:ph sz="half" idx="2"/>
          </p:nvPr>
        </p:nvSpPr>
        <p:spPr bwMode="auto">
          <a:xfrm>
            <a:off x="6172200" y="1825625"/>
            <a:ext cx="5181600" cy="4280919"/>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5" name="Datumsplatzhalter 4"/>
          <p:cNvSpPr>
            <a:spLocks noGrp="1"/>
          </p:cNvSpPr>
          <p:nvPr>
            <p:ph type="dt" sz="half" idx="10"/>
          </p:nvPr>
        </p:nvSpPr>
        <p:spPr bwMode="auto"/>
        <p:txBody>
          <a:bodyPr/>
          <a:lstStyle/>
          <a:p>
            <a:pPr>
              <a:defRPr/>
            </a:pPr>
            <a:fld id="{8CA6A125-71CE-4216-9227-E8CA325E33A1}" type="datetime1">
              <a:rPr lang="de-DE"/>
              <a:t>29.04.2024</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2A675260-6A81-452E-8B9F-EE8C27DFED5B}" type="slidenum">
              <a:rPr lang="de-DE"/>
              <a:t>‹Nr.›</a:t>
            </a:fld>
            <a:endParaRPr lang="de-DE"/>
          </a:p>
        </p:txBody>
      </p:sp>
      <p:sp>
        <p:nvSpPr>
          <p:cNvPr id="10" name="Titelplatzhalter 1"/>
          <p:cNvSpPr>
            <a:spLocks noGrp="1"/>
          </p:cNvSpPr>
          <p:nvPr>
            <p:ph type="title"/>
          </p:nvPr>
        </p:nvSpPr>
        <p:spPr bwMode="auto">
          <a:xfrm>
            <a:off x="838198" y="365125"/>
            <a:ext cx="8587811" cy="1325563"/>
          </a:xfrm>
          <a:prstGeom prst="rect">
            <a:avLst/>
          </a:prstGeom>
        </p:spPr>
        <p:txBody>
          <a:bodyPr vert="horz" lIns="91440" tIns="45720" rIns="91440" bIns="45720" rtlCol="0" anchor="ctr">
            <a:normAutofit/>
          </a:bodyPr>
          <a:lstStyle/>
          <a:p>
            <a:pPr>
              <a:defRPr/>
            </a:pPr>
            <a:r>
              <a:rPr lang="de-DE"/>
              <a:t>Titelmasterformat durch Klicken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3" name="Textplatzhalter 2"/>
          <p:cNvSpPr>
            <a:spLocks noGrp="1"/>
          </p:cNvSpPr>
          <p:nvPr>
            <p:ph type="body" idx="1"/>
          </p:nvPr>
        </p:nvSpPr>
        <p:spPr bwMode="auto">
          <a:xfrm>
            <a:off x="839787" y="1857373"/>
            <a:ext cx="5184000" cy="723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4" name="Inhaltsplatzhalter 3"/>
          <p:cNvSpPr>
            <a:spLocks noGrp="1"/>
          </p:cNvSpPr>
          <p:nvPr>
            <p:ph sz="half" idx="2"/>
          </p:nvPr>
        </p:nvSpPr>
        <p:spPr bwMode="auto">
          <a:xfrm>
            <a:off x="839787" y="2580829"/>
            <a:ext cx="5184000" cy="3525715"/>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5" name="Textplatzhalter 4"/>
          <p:cNvSpPr>
            <a:spLocks noGrp="1"/>
          </p:cNvSpPr>
          <p:nvPr>
            <p:ph type="body" sz="quarter" idx="3"/>
          </p:nvPr>
        </p:nvSpPr>
        <p:spPr bwMode="auto">
          <a:xfrm>
            <a:off x="6172200" y="1857373"/>
            <a:ext cx="5184000" cy="7234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Inhaltsplatzhalter 5"/>
          <p:cNvSpPr>
            <a:spLocks noGrp="1"/>
          </p:cNvSpPr>
          <p:nvPr>
            <p:ph sz="quarter" idx="4"/>
          </p:nvPr>
        </p:nvSpPr>
        <p:spPr bwMode="auto">
          <a:xfrm>
            <a:off x="6172200" y="2580829"/>
            <a:ext cx="5184000" cy="3525715"/>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7" name="Datumsplatzhalter 6"/>
          <p:cNvSpPr>
            <a:spLocks noGrp="1"/>
          </p:cNvSpPr>
          <p:nvPr>
            <p:ph type="dt" sz="half" idx="10"/>
          </p:nvPr>
        </p:nvSpPr>
        <p:spPr bwMode="auto"/>
        <p:txBody>
          <a:bodyPr/>
          <a:lstStyle/>
          <a:p>
            <a:pPr>
              <a:defRPr/>
            </a:pPr>
            <a:fld id="{AD80B25F-E5E1-4314-8A46-3B86CCAF2912}" type="datetime1">
              <a:rPr lang="de-DE"/>
              <a:t>29.04.2024</a:t>
            </a:fld>
            <a:endParaRPr lang="de-DE"/>
          </a:p>
        </p:txBody>
      </p:sp>
      <p:sp>
        <p:nvSpPr>
          <p:cNvPr id="8" name="Fußzeilenplatzhalter 7"/>
          <p:cNvSpPr>
            <a:spLocks noGrp="1"/>
          </p:cNvSpPr>
          <p:nvPr>
            <p:ph type="ftr" sz="quarter" idx="11"/>
          </p:nvPr>
        </p:nvSpPr>
        <p:spPr bwMode="auto"/>
        <p:txBody>
          <a:bodyPr/>
          <a:lstStyle/>
          <a:p>
            <a:pPr>
              <a:defRPr/>
            </a:pPr>
            <a:endParaRPr lang="de-DE"/>
          </a:p>
        </p:txBody>
      </p:sp>
      <p:sp>
        <p:nvSpPr>
          <p:cNvPr id="9" name="Foliennummernplatzhalter 8"/>
          <p:cNvSpPr>
            <a:spLocks noGrp="1"/>
          </p:cNvSpPr>
          <p:nvPr>
            <p:ph type="sldNum" sz="quarter" idx="12"/>
          </p:nvPr>
        </p:nvSpPr>
        <p:spPr bwMode="auto"/>
        <p:txBody>
          <a:bodyPr/>
          <a:lstStyle/>
          <a:p>
            <a:pPr>
              <a:defRPr/>
            </a:pPr>
            <a:fld id="{2A675260-6A81-452E-8B9F-EE8C27DFED5B}" type="slidenum">
              <a:rPr lang="de-DE"/>
              <a:t>‹Nr.›</a:t>
            </a:fld>
            <a:endParaRPr lang="de-DE"/>
          </a:p>
        </p:txBody>
      </p:sp>
      <p:sp>
        <p:nvSpPr>
          <p:cNvPr id="11" name="Titelplatzhalter 1"/>
          <p:cNvSpPr>
            <a:spLocks noGrp="1"/>
          </p:cNvSpPr>
          <p:nvPr>
            <p:ph type="title"/>
          </p:nvPr>
        </p:nvSpPr>
        <p:spPr bwMode="auto">
          <a:xfrm>
            <a:off x="838198" y="365125"/>
            <a:ext cx="8587811" cy="1325563"/>
          </a:xfrm>
          <a:prstGeom prst="rect">
            <a:avLst/>
          </a:prstGeom>
        </p:spPr>
        <p:txBody>
          <a:bodyPr vert="horz" lIns="91440" tIns="45720" rIns="91440" bIns="45720" rtlCol="0" anchor="ctr">
            <a:normAutofit/>
          </a:bodyPr>
          <a:lstStyle/>
          <a:p>
            <a:pPr>
              <a:defRPr/>
            </a:pPr>
            <a:r>
              <a:rPr lang="de-DE"/>
              <a:t>Titelmasterformat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BB18E18D-495B-40C8-8585-D9BD16E79BD5}" type="datetime1">
              <a:rPr lang="de-DE"/>
              <a:t>29.04.2024</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2A675260-6A81-452E-8B9F-EE8C27DFED5B}" type="slidenum">
              <a:rPr lang="de-DE"/>
              <a:t>‹Nr.›</a:t>
            </a:fld>
            <a:endParaRPr lang="de-DE"/>
          </a:p>
        </p:txBody>
      </p:sp>
      <p:sp>
        <p:nvSpPr>
          <p:cNvPr id="7" name="Titelplatzhalter 1"/>
          <p:cNvSpPr>
            <a:spLocks noGrp="1"/>
          </p:cNvSpPr>
          <p:nvPr>
            <p:ph type="title"/>
          </p:nvPr>
        </p:nvSpPr>
        <p:spPr bwMode="auto">
          <a:xfrm>
            <a:off x="838198" y="365125"/>
            <a:ext cx="8587811" cy="1325563"/>
          </a:xfrm>
          <a:prstGeom prst="rect">
            <a:avLst/>
          </a:prstGeom>
        </p:spPr>
        <p:txBody>
          <a:bodyPr vert="horz" lIns="91440" tIns="45720" rIns="91440" bIns="45720" rtlCol="0" anchor="ctr">
            <a:normAutofit/>
          </a:bodyPr>
          <a:lstStyle/>
          <a:p>
            <a:pPr>
              <a:defRPr/>
            </a:pPr>
            <a:r>
              <a:rPr lang="de-DE"/>
              <a:t>Titelmasterformat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198" y="365125"/>
            <a:ext cx="8587811" cy="1325563"/>
          </a:xfrm>
          <a:prstGeom prst="rect">
            <a:avLst/>
          </a:prstGeom>
        </p:spPr>
        <p:txBody>
          <a:bodyPr vert="horz" lIns="91440" tIns="45720" rIns="91440" bIns="45720" rtlCol="0" anchor="ctr">
            <a:normAutofit/>
          </a:bodyPr>
          <a:lstStyle/>
          <a:p>
            <a:pPr>
              <a:defRPr/>
            </a:pPr>
            <a:r>
              <a:rPr lang="de-DE"/>
              <a:t>Titelmasterformat durch Klicken bearbeiten</a:t>
            </a:r>
          </a:p>
        </p:txBody>
      </p:sp>
      <p:sp>
        <p:nvSpPr>
          <p:cNvPr id="3" name="Textplatzhalter 2"/>
          <p:cNvSpPr>
            <a:spLocks noGrp="1"/>
          </p:cNvSpPr>
          <p:nvPr>
            <p:ph type="body" idx="1"/>
          </p:nvPr>
        </p:nvSpPr>
        <p:spPr bwMode="auto">
          <a:xfrm>
            <a:off x="838200" y="1825625"/>
            <a:ext cx="10515600" cy="4280919"/>
          </a:xfrm>
          <a:prstGeom prst="rect">
            <a:avLst/>
          </a:prstGeom>
        </p:spPr>
        <p:txBody>
          <a:bodyPr vert="horz" lIns="91440" tIns="45720" rIns="91440" bIns="45720" rtlCol="0">
            <a:normAutofit/>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 name="Datumsplatzhalt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pPr>
              <a:defRPr/>
            </a:pPr>
            <a:fld id="{1B645344-FC33-41EB-8839-A9AB9A78D9C7}" type="datetime1">
              <a:rPr lang="de-DE"/>
              <a:t>29.04.2024</a:t>
            </a:fld>
            <a:endParaRPr lang="de-DE"/>
          </a:p>
        </p:txBody>
      </p:sp>
      <p:sp>
        <p:nvSpPr>
          <p:cNvPr id="5" name="Fußzeilenplatzhalt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pPr>
              <a:defRPr/>
            </a:pPr>
            <a:endParaRPr lang="de-DE"/>
          </a:p>
        </p:txBody>
      </p:sp>
      <p:pic>
        <p:nvPicPr>
          <p:cNvPr id="9" name="Grafik 8"/>
          <p:cNvPicPr>
            <a:picLocks noChangeAspect="1"/>
          </p:cNvPicPr>
          <p:nvPr userDrawn="1"/>
        </p:nvPicPr>
        <p:blipFill>
          <a:blip r:embed="rId26"/>
          <a:stretch/>
        </p:blipFill>
        <p:spPr bwMode="auto">
          <a:xfrm>
            <a:off x="9553544" y="365125"/>
            <a:ext cx="1800256" cy="1080000"/>
          </a:xfrm>
          <a:prstGeom prst="rect">
            <a:avLst/>
          </a:prstGeom>
        </p:spPr>
      </p:pic>
      <p:cxnSp>
        <p:nvCxnSpPr>
          <p:cNvPr id="10" name="Gerader Verbinder 9"/>
          <p:cNvCxnSpPr>
            <a:cxnSpLocks/>
          </p:cNvCxnSpPr>
          <p:nvPr userDrawn="1"/>
        </p:nvCxnSpPr>
        <p:spPr bwMode="auto">
          <a:xfrm>
            <a:off x="838200" y="1694930"/>
            <a:ext cx="105156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Foliennummernplatzhalter 5"/>
          <p:cNvSpPr>
            <a:spLocks noGrp="1"/>
          </p:cNvSpPr>
          <p:nvPr>
            <p:ph type="sldNum" sz="quarter" idx="4"/>
          </p:nvPr>
        </p:nvSpPr>
        <p:spPr bwMode="auto">
          <a:xfrm>
            <a:off x="858496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a:defRPr/>
            </a:pPr>
            <a:fld id="{2A675260-6A81-452E-8B9F-EE8C27DFED5B}" type="slidenum">
              <a:rPr lang="de-DE"/>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hdr="0"/>
  <p:txStyles>
    <p:titleStyle>
      <a:lvl1pPr algn="l" defTabSz="914400">
        <a:lnSpc>
          <a:spcPct val="90000"/>
        </a:lnSpc>
        <a:spcBef>
          <a:spcPts val="0"/>
        </a:spcBef>
        <a:buNone/>
        <a:defRPr sz="4400" b="0">
          <a:solidFill>
            <a:schemeClr val="tx1"/>
          </a:solidFill>
          <a:latin typeface="Arial"/>
          <a:ea typeface="+mj-ea"/>
          <a:cs typeface="Arial"/>
        </a:defRPr>
      </a:lvl1pPr>
    </p:titleStyle>
    <p:bodyStyle>
      <a:lvl1pPr marL="228600" indent="-228600" algn="l" defTabSz="914400">
        <a:lnSpc>
          <a:spcPct val="90000"/>
        </a:lnSpc>
        <a:spcBef>
          <a:spcPts val="1000"/>
        </a:spcBef>
        <a:buClr>
          <a:srgbClr val="314EA3"/>
        </a:buClr>
        <a:buFont typeface="Arial"/>
        <a:buChar char="•"/>
        <a:defRPr sz="2800">
          <a:solidFill>
            <a:schemeClr val="tx1"/>
          </a:solidFill>
          <a:latin typeface="Arial"/>
          <a:ea typeface="+mn-ea"/>
          <a:cs typeface="Arial"/>
        </a:defRPr>
      </a:lvl1pPr>
      <a:lvl2pPr marL="685800" indent="-228600" algn="l" defTabSz="914400">
        <a:lnSpc>
          <a:spcPct val="90000"/>
        </a:lnSpc>
        <a:spcBef>
          <a:spcPts val="500"/>
        </a:spcBef>
        <a:buClr>
          <a:srgbClr val="314EA3"/>
        </a:buClr>
        <a:buFont typeface="Arial"/>
        <a:buChar char="•"/>
        <a:defRPr sz="2400">
          <a:solidFill>
            <a:schemeClr val="tx1"/>
          </a:solidFill>
          <a:latin typeface="Arial"/>
          <a:ea typeface="+mn-ea"/>
          <a:cs typeface="Arial"/>
        </a:defRPr>
      </a:lvl2pPr>
      <a:lvl3pPr marL="1143000" indent="-228600" algn="l" defTabSz="914400">
        <a:lnSpc>
          <a:spcPct val="90000"/>
        </a:lnSpc>
        <a:spcBef>
          <a:spcPts val="500"/>
        </a:spcBef>
        <a:buClr>
          <a:srgbClr val="314EA3"/>
        </a:buClr>
        <a:buFont typeface="Arial"/>
        <a:buChar char="•"/>
        <a:defRPr sz="2000">
          <a:solidFill>
            <a:schemeClr val="tx1"/>
          </a:solidFill>
          <a:latin typeface="Arial"/>
          <a:ea typeface="+mn-ea"/>
          <a:cs typeface="Arial"/>
        </a:defRPr>
      </a:lvl3pPr>
      <a:lvl4pPr marL="1600200" indent="-228600" algn="l" defTabSz="914400">
        <a:lnSpc>
          <a:spcPct val="90000"/>
        </a:lnSpc>
        <a:spcBef>
          <a:spcPts val="500"/>
        </a:spcBef>
        <a:buClr>
          <a:srgbClr val="314EA3"/>
        </a:buClr>
        <a:buFont typeface="Arial"/>
        <a:buChar char="•"/>
        <a:defRPr sz="1800">
          <a:solidFill>
            <a:schemeClr val="tx1"/>
          </a:solidFill>
          <a:latin typeface="Arial"/>
          <a:ea typeface="+mn-ea"/>
          <a:cs typeface="Arial"/>
        </a:defRPr>
      </a:lvl4pPr>
      <a:lvl5pPr marL="2057400" indent="-228600" algn="l" defTabSz="914400">
        <a:lnSpc>
          <a:spcPct val="90000"/>
        </a:lnSpc>
        <a:spcBef>
          <a:spcPts val="500"/>
        </a:spcBef>
        <a:buClr>
          <a:srgbClr val="314EA3"/>
        </a:buClr>
        <a:buFont typeface="Arial"/>
        <a:buChar char="•"/>
        <a:tabLst>
          <a:tab pos="85725" algn="l"/>
        </a:tabLst>
        <a:defRPr sz="1800">
          <a:solidFill>
            <a:schemeClr val="tx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0.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4.xml"/><Relationship Id="rId4" Type="http://schemas.openxmlformats.org/officeDocument/2006/relationships/image" Target="../media/image81.jpg"/></Relationships>
</file>

<file path=ppt/slides/_rels/slide5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el 6"/>
          <p:cNvSpPr>
            <a:spLocks noGrp="1"/>
          </p:cNvSpPr>
          <p:nvPr>
            <p:ph type="ctrTitle"/>
          </p:nvPr>
        </p:nvSpPr>
        <p:spPr bwMode="auto">
          <a:xfrm>
            <a:off x="119362" y="5382133"/>
            <a:ext cx="10723653" cy="648072"/>
          </a:xfrm>
        </p:spPr>
        <p:txBody>
          <a:bodyPr>
            <a:normAutofit/>
          </a:bodyPr>
          <a:lstStyle/>
          <a:p>
            <a:pPr>
              <a:defRPr/>
            </a:pPr>
            <a:r>
              <a:rPr lang="de-DE" sz="2400"/>
              <a:t>Bürgerinformation Weißkirchen, 29. April 2024</a:t>
            </a:r>
            <a:endParaRPr sz="2400"/>
          </a:p>
        </p:txBody>
      </p:sp>
      <p:sp>
        <p:nvSpPr>
          <p:cNvPr id="5" name="Fußzeilenplatzhalter 4"/>
          <p:cNvSpPr>
            <a:spLocks noGrp="1"/>
          </p:cNvSpPr>
          <p:nvPr>
            <p:ph type="ftr" sz="quarter" idx="3"/>
          </p:nvPr>
        </p:nvSpPr>
        <p:spPr bwMode="auto"/>
        <p:txBody>
          <a:bodyPr/>
          <a:lstStyle/>
          <a:p>
            <a:pPr>
              <a:defRPr/>
            </a:pPr>
            <a:r>
              <a:rPr lang="de-DE"/>
              <a:t>Eigenbetrieb der Stadt Oberursel (Taunus)</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7422" y="444993"/>
            <a:ext cx="8587811" cy="1325563"/>
          </a:xfrm>
        </p:spPr>
        <p:txBody>
          <a:bodyPr vert="horz" lIns="91440" tIns="45720" rIns="91440" bIns="45720" rtlCol="0" anchor="ctr">
            <a:normAutofit/>
          </a:bodyPr>
          <a:lstStyle/>
          <a:p>
            <a:pPr>
              <a:defRPr/>
            </a:pPr>
            <a:r>
              <a:rPr lang="de-DE" sz="2400"/>
              <a:t>Planungshinweiskarte</a:t>
            </a:r>
            <a:endParaRPr sz="2400"/>
          </a:p>
        </p:txBody>
      </p:sp>
      <p:sp>
        <p:nvSpPr>
          <p:cNvPr id="3" name="Inhaltsplatzhalter 2"/>
          <p:cNvSpPr>
            <a:spLocks noGrp="1"/>
          </p:cNvSpPr>
          <p:nvPr>
            <p:ph sz="quarter" idx="13"/>
          </p:nvPr>
        </p:nvSpPr>
        <p:spPr bwMode="auto">
          <a:xfrm>
            <a:off x="757422" y="1770556"/>
            <a:ext cx="10943167" cy="3378300"/>
          </a:xfrm>
        </p:spPr>
        <p:txBody>
          <a:bodyPr>
            <a:normAutofit/>
          </a:bodyPr>
          <a:lstStyle/>
          <a:p>
            <a:pPr>
              <a:defRPr/>
            </a:pPr>
            <a:r>
              <a:rPr lang="de-DE" sz="1800"/>
              <a:t>Schaffung von Retentionsflächen</a:t>
            </a:r>
            <a:endParaRPr sz="1800"/>
          </a:p>
          <a:p>
            <a:pPr>
              <a:defRPr/>
            </a:pPr>
            <a:r>
              <a:rPr lang="de-DE" sz="1800"/>
              <a:t>Wasserrückhalt imAußenbereich</a:t>
            </a:r>
            <a:endParaRPr sz="1800"/>
          </a:p>
          <a:p>
            <a:pPr lvl="1">
              <a:defRPr/>
            </a:pPr>
            <a:r>
              <a:rPr lang="de-DE" sz="1800">
                <a:solidFill>
                  <a:srgbClr val="C00000"/>
                </a:solidFill>
              </a:rPr>
              <a:t>Weißkirchen (Phase I)</a:t>
            </a:r>
            <a:endParaRPr sz="1800"/>
          </a:p>
          <a:p>
            <a:pPr lvl="1">
              <a:defRPr/>
            </a:pPr>
            <a:r>
              <a:rPr lang="de-DE" sz="1800">
                <a:solidFill>
                  <a:srgbClr val="C00000"/>
                </a:solidFill>
              </a:rPr>
              <a:t>Stierstadt (Phase II)</a:t>
            </a:r>
            <a:endParaRPr/>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10</a:t>
            </a:fld>
            <a:endParaRPr lang="de-DE"/>
          </a:p>
        </p:txBody>
      </p:sp>
      <p:grpSp>
        <p:nvGrpSpPr>
          <p:cNvPr id="11" name="Gruppieren 10"/>
          <p:cNvGrpSpPr/>
          <p:nvPr/>
        </p:nvGrpSpPr>
        <p:grpSpPr bwMode="auto">
          <a:xfrm>
            <a:off x="5491091" y="1793420"/>
            <a:ext cx="5872407" cy="4696282"/>
            <a:chOff x="4701382" y="451372"/>
            <a:chExt cx="6437002" cy="5439335"/>
          </a:xfrm>
        </p:grpSpPr>
        <p:pic>
          <p:nvPicPr>
            <p:cNvPr id="8" name="Grafik 7"/>
            <p:cNvPicPr>
              <a:picLocks noChangeAspect="1"/>
            </p:cNvPicPr>
            <p:nvPr/>
          </p:nvPicPr>
          <p:blipFill>
            <a:blip r:embed="rId2"/>
            <a:stretch/>
          </p:blipFill>
          <p:spPr bwMode="auto">
            <a:xfrm>
              <a:off x="4701382" y="451372"/>
              <a:ext cx="6437002" cy="5439335"/>
            </a:xfrm>
            <a:prstGeom prst="rect">
              <a:avLst/>
            </a:prstGeom>
          </p:spPr>
        </p:pic>
        <p:sp>
          <p:nvSpPr>
            <p:cNvPr id="9" name="Rechteck 8"/>
            <p:cNvSpPr/>
            <p:nvPr/>
          </p:nvSpPr>
          <p:spPr bwMode="auto">
            <a:xfrm>
              <a:off x="9701196" y="4412440"/>
              <a:ext cx="1093634" cy="822347"/>
            </a:xfrm>
            <a:custGeom>
              <a:avLst/>
              <a:gdLst>
                <a:gd name="connsiteX0" fmla="*/ 0 w 1093634"/>
                <a:gd name="connsiteY0" fmla="*/ 0 h 822347"/>
                <a:gd name="connsiteX1" fmla="*/ 535881 w 1093634"/>
                <a:gd name="connsiteY1" fmla="*/ 0 h 822347"/>
                <a:gd name="connsiteX2" fmla="*/ 1093634 w 1093634"/>
                <a:gd name="connsiteY2" fmla="*/ 0 h 822347"/>
                <a:gd name="connsiteX3" fmla="*/ 1093634 w 1093634"/>
                <a:gd name="connsiteY3" fmla="*/ 427620 h 822347"/>
                <a:gd name="connsiteX4" fmla="*/ 1093634 w 1093634"/>
                <a:gd name="connsiteY4" fmla="*/ 822347 h 822347"/>
                <a:gd name="connsiteX5" fmla="*/ 568690 w 1093634"/>
                <a:gd name="connsiteY5" fmla="*/ 822347 h 822347"/>
                <a:gd name="connsiteX6" fmla="*/ 0 w 1093634"/>
                <a:gd name="connsiteY6" fmla="*/ 822347 h 822347"/>
                <a:gd name="connsiteX7" fmla="*/ 0 w 1093634"/>
                <a:gd name="connsiteY7" fmla="*/ 427620 h 822347"/>
                <a:gd name="connsiteX8" fmla="*/ 0 w 1093634"/>
                <a:gd name="connsiteY8" fmla="*/ 0 h 82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34" h="822347" extrusionOk="0">
                  <a:moveTo>
                    <a:pt x="0" y="0"/>
                  </a:moveTo>
                  <a:cubicBezTo>
                    <a:pt x="156328" y="-33762"/>
                    <a:pt x="350443" y="50993"/>
                    <a:pt x="535881" y="0"/>
                  </a:cubicBezTo>
                  <a:cubicBezTo>
                    <a:pt x="721319" y="-50993"/>
                    <a:pt x="882030" y="15748"/>
                    <a:pt x="1093634" y="0"/>
                  </a:cubicBezTo>
                  <a:cubicBezTo>
                    <a:pt x="1093917" y="208727"/>
                    <a:pt x="1084916" y="283931"/>
                    <a:pt x="1093634" y="427620"/>
                  </a:cubicBezTo>
                  <a:cubicBezTo>
                    <a:pt x="1102352" y="571309"/>
                    <a:pt x="1048543" y="713775"/>
                    <a:pt x="1093634" y="822347"/>
                  </a:cubicBezTo>
                  <a:cubicBezTo>
                    <a:pt x="930663" y="846063"/>
                    <a:pt x="749765" y="790908"/>
                    <a:pt x="568690" y="822347"/>
                  </a:cubicBezTo>
                  <a:cubicBezTo>
                    <a:pt x="387615" y="853786"/>
                    <a:pt x="240494" y="821023"/>
                    <a:pt x="0" y="822347"/>
                  </a:cubicBezTo>
                  <a:cubicBezTo>
                    <a:pt x="-1181" y="648768"/>
                    <a:pt x="28215" y="597220"/>
                    <a:pt x="0" y="427620"/>
                  </a:cubicBezTo>
                  <a:cubicBezTo>
                    <a:pt x="-28215" y="258020"/>
                    <a:pt x="31607" y="145203"/>
                    <a:pt x="0" y="0"/>
                  </a:cubicBezTo>
                  <a:close/>
                </a:path>
              </a:pathLst>
            </a:custGeom>
            <a:noFill/>
            <a:ln w="25400" cap="flat">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3"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10</a:t>
            </a:fld>
            <a:endParaRPr lang="de-DE" sz="1050">
              <a:solidFill>
                <a:schemeClr val="bg1">
                  <a:lumMod val="50000"/>
                </a:schemeClr>
              </a:solidFill>
            </a:endParaRPr>
          </a:p>
        </p:txBody>
      </p:sp>
      <p:sp>
        <p:nvSpPr>
          <p:cNvPr id="14"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62172" y="421657"/>
            <a:ext cx="8587811" cy="1325563"/>
          </a:xfrm>
        </p:spPr>
        <p:txBody>
          <a:bodyPr vert="horz" lIns="91440" tIns="45720" rIns="91440" bIns="45720" rtlCol="0" anchor="ctr">
            <a:normAutofit/>
          </a:bodyPr>
          <a:lstStyle/>
          <a:p>
            <a:pPr>
              <a:defRPr/>
            </a:pPr>
            <a:r>
              <a:rPr lang="de-DE" sz="2400"/>
              <a:t>Analyse Starkregengefahren (Ist-Situation)</a:t>
            </a:r>
            <a:endParaRPr sz="2400"/>
          </a:p>
        </p:txBody>
      </p:sp>
      <p:sp>
        <p:nvSpPr>
          <p:cNvPr id="3" name="Inhaltsplatzhalter 2"/>
          <p:cNvSpPr>
            <a:spLocks noGrp="1"/>
          </p:cNvSpPr>
          <p:nvPr>
            <p:ph sz="quarter" idx="13"/>
          </p:nvPr>
        </p:nvSpPr>
        <p:spPr bwMode="auto">
          <a:xfrm>
            <a:off x="838198" y="1823817"/>
            <a:ext cx="10943167" cy="5040560"/>
          </a:xfrm>
        </p:spPr>
        <p:txBody>
          <a:bodyPr>
            <a:normAutofit/>
          </a:bodyPr>
          <a:lstStyle/>
          <a:p>
            <a:pPr>
              <a:defRPr/>
            </a:pPr>
            <a:r>
              <a:rPr lang="de-DE" sz="1800"/>
              <a:t>Austritt von Wasser aus dem Gewässerbett im </a:t>
            </a:r>
            <a:br>
              <a:rPr lang="de-DE" sz="1800"/>
            </a:br>
            <a:r>
              <a:rPr lang="de-DE" sz="1800"/>
              <a:t>Bereich Weißkirchner Straße</a:t>
            </a:r>
            <a:endParaRPr sz="1800"/>
          </a:p>
          <a:p>
            <a:pPr>
              <a:defRPr/>
            </a:pPr>
            <a:r>
              <a:rPr lang="de-DE" sz="1800"/>
              <a:t>Ausuferung im Bereich Ludwig-Ehrhard-Straße</a:t>
            </a:r>
            <a:br>
              <a:rPr lang="de-DE" sz="1800"/>
            </a:br>
            <a:r>
              <a:rPr lang="de-DE" sz="1800"/>
              <a:t>und Abfluss über die Wiesenaue</a:t>
            </a:r>
            <a:endParaRPr sz="18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11</a:t>
            </a:fld>
            <a:endParaRPr lang="de-DE"/>
          </a:p>
        </p:txBody>
      </p:sp>
      <p:grpSp>
        <p:nvGrpSpPr>
          <p:cNvPr id="7" name="Gruppieren 6"/>
          <p:cNvGrpSpPr/>
          <p:nvPr/>
        </p:nvGrpSpPr>
        <p:grpSpPr bwMode="auto">
          <a:xfrm>
            <a:off x="6082909" y="1803753"/>
            <a:ext cx="5309382" cy="4647960"/>
            <a:chOff x="5156947" y="1306749"/>
            <a:chExt cx="5448832" cy="4964582"/>
          </a:xfrm>
        </p:grpSpPr>
        <p:pic>
          <p:nvPicPr>
            <p:cNvPr id="8" name="Grafik 7"/>
            <p:cNvPicPr>
              <a:picLocks noChangeAspect="1"/>
            </p:cNvPicPr>
            <p:nvPr/>
          </p:nvPicPr>
          <p:blipFill>
            <a:blip r:embed="rId3"/>
            <a:stretch/>
          </p:blipFill>
          <p:spPr bwMode="auto">
            <a:xfrm>
              <a:off x="5156947" y="1306749"/>
              <a:ext cx="5448832" cy="4964582"/>
            </a:xfrm>
            <a:prstGeom prst="rect">
              <a:avLst/>
            </a:prstGeom>
          </p:spPr>
        </p:pic>
        <p:sp>
          <p:nvSpPr>
            <p:cNvPr id="10" name="Pfeil: nach unten 9"/>
            <p:cNvSpPr/>
            <p:nvPr/>
          </p:nvSpPr>
          <p:spPr bwMode="auto">
            <a:xfrm rot="6862692">
              <a:off x="6584555" y="1722833"/>
              <a:ext cx="423081" cy="743803"/>
            </a:xfrm>
            <a:prstGeom prst="downArrow">
              <a:avLst>
                <a:gd name="adj1" fmla="val 50000"/>
                <a:gd name="adj2" fmla="val 50000"/>
              </a:avLst>
            </a:prstGeom>
            <a:solidFill>
              <a:srgbClr val="00B050">
                <a:alpha val="20000"/>
              </a:srgbClr>
            </a:solidFill>
            <a:ln>
              <a:solidFill>
                <a:srgbClr val="00B050">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Pfeil: nach unten 10"/>
            <p:cNvSpPr/>
            <p:nvPr/>
          </p:nvSpPr>
          <p:spPr bwMode="auto">
            <a:xfrm rot="14638151">
              <a:off x="5939158" y="4980510"/>
              <a:ext cx="423081" cy="743803"/>
            </a:xfrm>
            <a:prstGeom prst="downArrow">
              <a:avLst>
                <a:gd name="adj1" fmla="val 50000"/>
                <a:gd name="adj2" fmla="val 50000"/>
              </a:avLst>
            </a:prstGeom>
            <a:solidFill>
              <a:srgbClr val="00B050">
                <a:alpha val="20000"/>
              </a:srgbClr>
            </a:solidFill>
            <a:ln>
              <a:solidFill>
                <a:srgbClr val="00B050">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4"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11</a:t>
            </a:fld>
            <a:endParaRPr lang="de-DE" sz="1050">
              <a:solidFill>
                <a:schemeClr val="bg1">
                  <a:lumMod val="50000"/>
                </a:schemeClr>
              </a:solidFill>
            </a:endParaRPr>
          </a:p>
        </p:txBody>
      </p:sp>
      <p:sp>
        <p:nvSpPr>
          <p:cNvPr id="15"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Analyse: Kanaldatenbestand</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12</a:t>
            </a:fld>
            <a:endParaRPr lang="de-DE"/>
          </a:p>
        </p:txBody>
      </p:sp>
      <p:pic>
        <p:nvPicPr>
          <p:cNvPr id="8" name="Grafik 7"/>
          <p:cNvPicPr>
            <a:picLocks noChangeAspect="1"/>
          </p:cNvPicPr>
          <p:nvPr/>
        </p:nvPicPr>
        <p:blipFill>
          <a:blip r:embed="rId3"/>
          <a:stretch/>
        </p:blipFill>
        <p:spPr bwMode="auto">
          <a:xfrm>
            <a:off x="2032000" y="1933035"/>
            <a:ext cx="7750827" cy="4437455"/>
          </a:xfrm>
          <a:prstGeom prst="rect">
            <a:avLst/>
          </a:prstGeom>
        </p:spPr>
      </p:pic>
      <p:sp>
        <p:nvSpPr>
          <p:cNvPr id="9" name="Freihandform: Form 8"/>
          <p:cNvSpPr/>
          <p:nvPr/>
        </p:nvSpPr>
        <p:spPr bwMode="auto">
          <a:xfrm>
            <a:off x="2284984" y="1922964"/>
            <a:ext cx="7510145" cy="3515860"/>
          </a:xfrm>
          <a:custGeom>
            <a:avLst/>
            <a:gdLst>
              <a:gd name="connsiteX0" fmla="*/ 0 w 8209429"/>
              <a:gd name="connsiteY0" fmla="*/ 0 h 4000500"/>
              <a:gd name="connsiteX1" fmla="*/ 87406 w 8209429"/>
              <a:gd name="connsiteY1" fmla="*/ 470647 h 4000500"/>
              <a:gd name="connsiteX2" fmla="*/ 107576 w 8209429"/>
              <a:gd name="connsiteY2" fmla="*/ 632012 h 4000500"/>
              <a:gd name="connsiteX3" fmla="*/ 342900 w 8209429"/>
              <a:gd name="connsiteY3" fmla="*/ 1257300 h 4000500"/>
              <a:gd name="connsiteX4" fmla="*/ 632012 w 8209429"/>
              <a:gd name="connsiteY4" fmla="*/ 1438835 h 4000500"/>
              <a:gd name="connsiteX5" fmla="*/ 1889312 w 8209429"/>
              <a:gd name="connsiteY5" fmla="*/ 1909482 h 4000500"/>
              <a:gd name="connsiteX6" fmla="*/ 2649071 w 8209429"/>
              <a:gd name="connsiteY6" fmla="*/ 2427194 h 4000500"/>
              <a:gd name="connsiteX7" fmla="*/ 3301253 w 8209429"/>
              <a:gd name="connsiteY7" fmla="*/ 2965076 h 4000500"/>
              <a:gd name="connsiteX8" fmla="*/ 4121523 w 8209429"/>
              <a:gd name="connsiteY8" fmla="*/ 2084294 h 4000500"/>
              <a:gd name="connsiteX9" fmla="*/ 4377018 w 8209429"/>
              <a:gd name="connsiteY9" fmla="*/ 1815353 h 4000500"/>
              <a:gd name="connsiteX10" fmla="*/ 4450976 w 8209429"/>
              <a:gd name="connsiteY10" fmla="*/ 1721224 h 4000500"/>
              <a:gd name="connsiteX11" fmla="*/ 4545106 w 8209429"/>
              <a:gd name="connsiteY11" fmla="*/ 1707776 h 4000500"/>
              <a:gd name="connsiteX12" fmla="*/ 4625788 w 8209429"/>
              <a:gd name="connsiteY12" fmla="*/ 1727947 h 4000500"/>
              <a:gd name="connsiteX13" fmla="*/ 4867835 w 8209429"/>
              <a:gd name="connsiteY13" fmla="*/ 1889312 h 4000500"/>
              <a:gd name="connsiteX14" fmla="*/ 5883088 w 8209429"/>
              <a:gd name="connsiteY14" fmla="*/ 2595282 h 4000500"/>
              <a:gd name="connsiteX15" fmla="*/ 6394076 w 8209429"/>
              <a:gd name="connsiteY15" fmla="*/ 2918012 h 4000500"/>
              <a:gd name="connsiteX16" fmla="*/ 6642847 w 8209429"/>
              <a:gd name="connsiteY16" fmla="*/ 3065929 h 4000500"/>
              <a:gd name="connsiteX17" fmla="*/ 6938682 w 8209429"/>
              <a:gd name="connsiteY17" fmla="*/ 3408829 h 4000500"/>
              <a:gd name="connsiteX18" fmla="*/ 7194176 w 8209429"/>
              <a:gd name="connsiteY18" fmla="*/ 3718112 h 4000500"/>
              <a:gd name="connsiteX19" fmla="*/ 7301753 w 8209429"/>
              <a:gd name="connsiteY19" fmla="*/ 3866029 h 4000500"/>
              <a:gd name="connsiteX20" fmla="*/ 7375712 w 8209429"/>
              <a:gd name="connsiteY20" fmla="*/ 3913094 h 4000500"/>
              <a:gd name="connsiteX21" fmla="*/ 7510182 w 8209429"/>
              <a:gd name="connsiteY21" fmla="*/ 3987053 h 4000500"/>
              <a:gd name="connsiteX22" fmla="*/ 7678271 w 8209429"/>
              <a:gd name="connsiteY22" fmla="*/ 4000500 h 4000500"/>
              <a:gd name="connsiteX23" fmla="*/ 7859806 w 8209429"/>
              <a:gd name="connsiteY23" fmla="*/ 3818965 h 4000500"/>
              <a:gd name="connsiteX24" fmla="*/ 8048065 w 8209429"/>
              <a:gd name="connsiteY24" fmla="*/ 3832412 h 4000500"/>
              <a:gd name="connsiteX25" fmla="*/ 8209429 w 8209429"/>
              <a:gd name="connsiteY25" fmla="*/ 3879476 h 40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09429" h="4000500" extrusionOk="0">
                <a:moveTo>
                  <a:pt x="0" y="0"/>
                </a:moveTo>
                <a:lnTo>
                  <a:pt x="87406" y="470647"/>
                </a:lnTo>
                <a:lnTo>
                  <a:pt x="107576" y="632012"/>
                </a:lnTo>
                <a:lnTo>
                  <a:pt x="342900" y="1257300"/>
                </a:lnTo>
                <a:lnTo>
                  <a:pt x="632012" y="1438835"/>
                </a:lnTo>
                <a:lnTo>
                  <a:pt x="1889312" y="1909482"/>
                </a:lnTo>
                <a:lnTo>
                  <a:pt x="2649071" y="2427194"/>
                </a:lnTo>
                <a:lnTo>
                  <a:pt x="3301253" y="2965076"/>
                </a:lnTo>
                <a:lnTo>
                  <a:pt x="4121523" y="2084294"/>
                </a:lnTo>
                <a:lnTo>
                  <a:pt x="4377018" y="1815353"/>
                </a:lnTo>
                <a:lnTo>
                  <a:pt x="4450976" y="1721224"/>
                </a:lnTo>
                <a:lnTo>
                  <a:pt x="4545106" y="1707776"/>
                </a:lnTo>
                <a:lnTo>
                  <a:pt x="4625788" y="1727947"/>
                </a:lnTo>
                <a:lnTo>
                  <a:pt x="4867835" y="1889312"/>
                </a:lnTo>
                <a:lnTo>
                  <a:pt x="5883088" y="2595282"/>
                </a:lnTo>
                <a:lnTo>
                  <a:pt x="6394076" y="2918012"/>
                </a:lnTo>
                <a:lnTo>
                  <a:pt x="6642847" y="3065929"/>
                </a:lnTo>
                <a:lnTo>
                  <a:pt x="6938682" y="3408829"/>
                </a:lnTo>
                <a:lnTo>
                  <a:pt x="7194176" y="3718112"/>
                </a:lnTo>
                <a:lnTo>
                  <a:pt x="7301753" y="3866029"/>
                </a:lnTo>
                <a:lnTo>
                  <a:pt x="7375712" y="3913094"/>
                </a:lnTo>
                <a:lnTo>
                  <a:pt x="7510182" y="3987053"/>
                </a:lnTo>
                <a:lnTo>
                  <a:pt x="7678271" y="4000500"/>
                </a:lnTo>
                <a:lnTo>
                  <a:pt x="7859806" y="3818965"/>
                </a:lnTo>
                <a:lnTo>
                  <a:pt x="8048065" y="3832412"/>
                </a:lnTo>
                <a:lnTo>
                  <a:pt x="8209429" y="3879476"/>
                </a:lnTo>
              </a:path>
            </a:pathLst>
          </a:custGeom>
          <a:noFill/>
          <a:ln w="79375">
            <a:solidFill>
              <a:srgbClr val="00B0F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Pfeil: nach unten 10"/>
          <p:cNvSpPr/>
          <p:nvPr/>
        </p:nvSpPr>
        <p:spPr bwMode="auto">
          <a:xfrm rot="16199998">
            <a:off x="3309201" y="3076837"/>
            <a:ext cx="507731" cy="1891876"/>
          </a:xfrm>
          <a:prstGeom prst="downArrow">
            <a:avLst>
              <a:gd name="adj1" fmla="val 50000"/>
              <a:gd name="adj2" fmla="val 50000"/>
            </a:avLst>
          </a:prstGeom>
          <a:solidFill>
            <a:srgbClr val="00B050">
              <a:alpha val="20000"/>
            </a:srgbClr>
          </a:solidFill>
          <a:ln>
            <a:solidFill>
              <a:srgbClr val="00B050">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Textfeld 11"/>
          <p:cNvSpPr txBox="1"/>
          <p:nvPr/>
        </p:nvSpPr>
        <p:spPr bwMode="auto">
          <a:xfrm>
            <a:off x="2690938" y="3860480"/>
            <a:ext cx="2294254" cy="338554"/>
          </a:xfrm>
          <a:prstGeom prst="rect">
            <a:avLst/>
          </a:prstGeom>
          <a:noFill/>
        </p:spPr>
        <p:txBody>
          <a:bodyPr wrap="square" rtlCol="0">
            <a:spAutoFit/>
          </a:bodyPr>
          <a:lstStyle/>
          <a:p>
            <a:pPr>
              <a:defRPr/>
            </a:pPr>
            <a:r>
              <a:rPr lang="de-DE" sz="1600"/>
              <a:t>Wasseraustritt</a:t>
            </a:r>
            <a:endParaRPr sz="1600"/>
          </a:p>
        </p:txBody>
      </p:sp>
      <p:sp>
        <p:nvSpPr>
          <p:cNvPr id="1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12</a:t>
            </a:fld>
            <a:endParaRPr lang="de-DE" sz="1050">
              <a:solidFill>
                <a:schemeClr val="bg1">
                  <a:lumMod val="50000"/>
                </a:schemeClr>
              </a:solidFill>
            </a:endParaRPr>
          </a:p>
        </p:txBody>
      </p:sp>
      <p:sp>
        <p:nvSpPr>
          <p:cNvPr id="16"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2501" y="711545"/>
            <a:ext cx="8322989" cy="953135"/>
          </a:xfrm>
        </p:spPr>
        <p:txBody>
          <a:bodyPr vert="horz" lIns="91440" tIns="45720" rIns="91440" bIns="45720" rtlCol="0" anchor="ctr">
            <a:normAutofit/>
          </a:bodyPr>
          <a:lstStyle/>
          <a:p>
            <a:pPr>
              <a:defRPr/>
            </a:pPr>
            <a:r>
              <a:rPr lang="de-DE" sz="2400"/>
              <a:t>Analyse der Leistungsfähigkeit des Urselbachs</a:t>
            </a:r>
            <a:endParaRPr sz="2400"/>
          </a:p>
        </p:txBody>
      </p:sp>
      <p:sp>
        <p:nvSpPr>
          <p:cNvPr id="3" name="Inhaltsplatzhalter 2"/>
          <p:cNvSpPr>
            <a:spLocks noGrp="1"/>
          </p:cNvSpPr>
          <p:nvPr>
            <p:ph sz="quarter" idx="13"/>
          </p:nvPr>
        </p:nvSpPr>
        <p:spPr bwMode="auto">
          <a:xfrm>
            <a:off x="838198" y="1975483"/>
            <a:ext cx="10943167" cy="5040560"/>
          </a:xfrm>
        </p:spPr>
        <p:txBody>
          <a:bodyPr>
            <a:normAutofit/>
          </a:bodyPr>
          <a:lstStyle/>
          <a:p>
            <a:pPr>
              <a:defRPr/>
            </a:pPr>
            <a:r>
              <a:rPr lang="de-DE" sz="1800"/>
              <a:t>Im Bereich der Ausuferung hat der Urselbach eine Leistungsfähigkeit von ca. 8 m³/s</a:t>
            </a:r>
            <a:endParaRPr sz="1800"/>
          </a:p>
          <a:p>
            <a:pPr>
              <a:defRPr/>
            </a:pPr>
            <a:r>
              <a:rPr lang="de-DE" sz="1800"/>
              <a:t>Der Zufluss kommt vom Urselbach und vom Stierstädter Bach</a:t>
            </a:r>
            <a:endParaRPr sz="18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13</a:t>
            </a:fld>
            <a:endParaRPr lang="de-DE"/>
          </a:p>
        </p:txBody>
      </p:sp>
      <p:sp>
        <p:nvSpPr>
          <p:cNvPr id="8" name="Textfeld 7"/>
          <p:cNvSpPr txBox="1"/>
          <p:nvPr/>
        </p:nvSpPr>
        <p:spPr bwMode="auto">
          <a:xfrm>
            <a:off x="4659822" y="3527334"/>
            <a:ext cx="925206" cy="27699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defRPr/>
            </a:pPr>
            <a:r>
              <a:rPr lang="de-DE" sz="1200">
                <a:latin typeface="Arial"/>
                <a:cs typeface="Arial"/>
              </a:rPr>
              <a:t>Q = 8 m³/s</a:t>
            </a:r>
            <a:endParaRPr/>
          </a:p>
        </p:txBody>
      </p:sp>
      <p:sp>
        <p:nvSpPr>
          <p:cNvPr id="10" name="Textfeld 9"/>
          <p:cNvSpPr txBox="1"/>
          <p:nvPr/>
        </p:nvSpPr>
        <p:spPr bwMode="auto">
          <a:xfrm>
            <a:off x="9737720" y="3531682"/>
            <a:ext cx="925206" cy="27699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defRPr/>
            </a:pPr>
            <a:r>
              <a:rPr lang="de-DE" sz="1200">
                <a:latin typeface="Arial"/>
                <a:cs typeface="Arial"/>
              </a:rPr>
              <a:t>Q = 9 m³/s</a:t>
            </a:r>
            <a:endParaRPr/>
          </a:p>
        </p:txBody>
      </p:sp>
      <p:grpSp>
        <p:nvGrpSpPr>
          <p:cNvPr id="14" name="Gruppieren 13"/>
          <p:cNvGrpSpPr/>
          <p:nvPr/>
        </p:nvGrpSpPr>
        <p:grpSpPr bwMode="auto">
          <a:xfrm>
            <a:off x="838198" y="3177540"/>
            <a:ext cx="10538462" cy="3092788"/>
            <a:chOff x="624414" y="3527334"/>
            <a:chExt cx="10038512" cy="2781985"/>
          </a:xfrm>
        </p:grpSpPr>
        <p:pic>
          <p:nvPicPr>
            <p:cNvPr id="7" name="Grafik 6"/>
            <p:cNvPicPr>
              <a:picLocks noChangeAspect="1"/>
            </p:cNvPicPr>
            <p:nvPr/>
          </p:nvPicPr>
          <p:blipFill>
            <a:blip r:embed="rId2"/>
            <a:stretch/>
          </p:blipFill>
          <p:spPr bwMode="auto">
            <a:xfrm>
              <a:off x="624414" y="3527334"/>
              <a:ext cx="4954704" cy="2781985"/>
            </a:xfrm>
            <a:prstGeom prst="rect">
              <a:avLst/>
            </a:prstGeom>
          </p:spPr>
        </p:pic>
        <p:pic>
          <p:nvPicPr>
            <p:cNvPr id="9" name="Grafik 8"/>
            <p:cNvPicPr>
              <a:picLocks noChangeAspect="1"/>
            </p:cNvPicPr>
            <p:nvPr/>
          </p:nvPicPr>
          <p:blipFill>
            <a:blip r:embed="rId3"/>
            <a:stretch/>
          </p:blipFill>
          <p:spPr bwMode="auto">
            <a:xfrm>
              <a:off x="6027085" y="3527334"/>
              <a:ext cx="4635841" cy="2781985"/>
            </a:xfrm>
            <a:prstGeom prst="rect">
              <a:avLst/>
            </a:prstGeom>
          </p:spPr>
        </p:pic>
        <p:sp>
          <p:nvSpPr>
            <p:cNvPr id="11" name="Pfeil: nach unten 10"/>
            <p:cNvSpPr/>
            <p:nvPr/>
          </p:nvSpPr>
          <p:spPr bwMode="auto">
            <a:xfrm rot="13817075">
              <a:off x="6563963" y="4629493"/>
              <a:ext cx="494426" cy="697033"/>
            </a:xfrm>
            <a:prstGeom prst="downArrow">
              <a:avLst>
                <a:gd name="adj1" fmla="val 50000"/>
                <a:gd name="adj2" fmla="val 50000"/>
              </a:avLst>
            </a:prstGeom>
            <a:solidFill>
              <a:srgbClr val="CC0000">
                <a:alpha val="20000"/>
              </a:srgbClr>
            </a:solidFill>
            <a:ln>
              <a:solidFill>
                <a:srgbClr val="CC0000">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Pfeil: nach unten 11"/>
            <p:cNvSpPr/>
            <p:nvPr/>
          </p:nvSpPr>
          <p:spPr bwMode="auto">
            <a:xfrm rot="13817075">
              <a:off x="1281860" y="4569810"/>
              <a:ext cx="494426" cy="697033"/>
            </a:xfrm>
            <a:prstGeom prst="downArrow">
              <a:avLst>
                <a:gd name="adj1" fmla="val 50000"/>
                <a:gd name="adj2" fmla="val 50000"/>
              </a:avLst>
            </a:prstGeom>
            <a:solidFill>
              <a:srgbClr val="00B050">
                <a:alpha val="20000"/>
              </a:srgbClr>
            </a:solidFill>
            <a:ln>
              <a:solidFill>
                <a:srgbClr val="00B050">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5" name="Textfeld 14"/>
          <p:cNvSpPr txBox="1"/>
          <p:nvPr/>
        </p:nvSpPr>
        <p:spPr bwMode="auto">
          <a:xfrm>
            <a:off x="10442569" y="3183333"/>
            <a:ext cx="925206" cy="27699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defRPr/>
            </a:pPr>
            <a:r>
              <a:rPr lang="de-DE" sz="1200">
                <a:latin typeface="Arial"/>
                <a:cs typeface="Arial"/>
              </a:rPr>
              <a:t>Q = 9 m³/s</a:t>
            </a:r>
            <a:endParaRPr/>
          </a:p>
        </p:txBody>
      </p:sp>
      <p:sp>
        <p:nvSpPr>
          <p:cNvPr id="16" name="Textfeld 15"/>
          <p:cNvSpPr txBox="1"/>
          <p:nvPr/>
        </p:nvSpPr>
        <p:spPr bwMode="auto">
          <a:xfrm>
            <a:off x="5114457" y="3192747"/>
            <a:ext cx="925206" cy="27699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defRPr/>
            </a:pPr>
            <a:r>
              <a:rPr lang="de-DE" sz="1200">
                <a:latin typeface="Arial"/>
                <a:cs typeface="Arial"/>
              </a:rPr>
              <a:t>Q = 8 m³/s</a:t>
            </a:r>
            <a:endParaRPr/>
          </a:p>
        </p:txBody>
      </p:sp>
      <p:sp>
        <p:nvSpPr>
          <p:cNvPr id="1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13</a:t>
            </a:fld>
            <a:endParaRPr lang="de-DE" sz="1050">
              <a:solidFill>
                <a:schemeClr val="bg1">
                  <a:lumMod val="50000"/>
                </a:schemeClr>
              </a:solidFill>
            </a:endParaRPr>
          </a:p>
        </p:txBody>
      </p:sp>
      <p:sp>
        <p:nvSpPr>
          <p:cNvPr id="19"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3959" y="852805"/>
            <a:ext cx="8587811" cy="1325563"/>
          </a:xfrm>
        </p:spPr>
        <p:txBody>
          <a:bodyPr vert="horz" lIns="91440" tIns="45720" rIns="91440" bIns="45720" rtlCol="0" anchor="ctr">
            <a:normAutofit/>
          </a:bodyPr>
          <a:lstStyle/>
          <a:p>
            <a:pPr>
              <a:defRPr/>
            </a:pPr>
            <a:r>
              <a:rPr lang="de-DE" sz="2400"/>
              <a:t>Schwachstelle: Tiefpunkt mit Bebauung</a:t>
            </a:r>
            <a:endParaRPr sz="2400"/>
          </a:p>
        </p:txBody>
      </p:sp>
      <p:sp>
        <p:nvSpPr>
          <p:cNvPr id="3" name="Inhaltsplatzhalter 2"/>
          <p:cNvSpPr>
            <a:spLocks noGrp="1"/>
          </p:cNvSpPr>
          <p:nvPr>
            <p:ph sz="quarter" idx="13"/>
          </p:nvPr>
        </p:nvSpPr>
        <p:spPr bwMode="auto">
          <a:xfrm>
            <a:off x="753959" y="1931387"/>
            <a:ext cx="10943167" cy="5040560"/>
          </a:xfrm>
        </p:spPr>
        <p:txBody>
          <a:bodyPr>
            <a:normAutofit/>
          </a:bodyPr>
          <a:lstStyle/>
          <a:p>
            <a:pPr>
              <a:defRPr/>
            </a:pPr>
            <a:r>
              <a:rPr lang="de-DE" sz="1800"/>
              <a:t>Potentielle Eintragspfade: </a:t>
            </a:r>
            <a:endParaRPr sz="1800"/>
          </a:p>
          <a:p>
            <a:pPr lvl="1">
              <a:defRPr/>
            </a:pPr>
            <a:r>
              <a:rPr lang="de-DE" sz="1800"/>
              <a:t>Urselbach</a:t>
            </a:r>
            <a:endParaRPr sz="1800"/>
          </a:p>
          <a:p>
            <a:pPr lvl="1">
              <a:defRPr/>
            </a:pPr>
            <a:r>
              <a:rPr lang="de-DE" sz="1800"/>
              <a:t>Stierstädter Bach</a:t>
            </a:r>
            <a:endParaRPr sz="1800"/>
          </a:p>
          <a:p>
            <a:pPr lvl="1">
              <a:defRPr/>
            </a:pPr>
            <a:r>
              <a:rPr lang="de-DE" sz="1800"/>
              <a:t>Weißkirchner Straße</a:t>
            </a:r>
            <a:endParaRPr sz="18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14</a:t>
            </a:fld>
            <a:endParaRPr lang="de-DE"/>
          </a:p>
        </p:txBody>
      </p:sp>
      <p:grpSp>
        <p:nvGrpSpPr>
          <p:cNvPr id="10" name="Gruppieren 9"/>
          <p:cNvGrpSpPr>
            <a:grpSpLocks noChangeAspect="1"/>
          </p:cNvGrpSpPr>
          <p:nvPr/>
        </p:nvGrpSpPr>
        <p:grpSpPr bwMode="auto">
          <a:xfrm>
            <a:off x="6429488" y="1931387"/>
            <a:ext cx="4903949" cy="4468124"/>
            <a:chOff x="5156947" y="1306749"/>
            <a:chExt cx="5448832" cy="4964582"/>
          </a:xfrm>
        </p:grpSpPr>
        <p:pic>
          <p:nvPicPr>
            <p:cNvPr id="7" name="Grafik 6"/>
            <p:cNvPicPr>
              <a:picLocks noChangeAspect="1"/>
            </p:cNvPicPr>
            <p:nvPr/>
          </p:nvPicPr>
          <p:blipFill>
            <a:blip r:embed="rId2"/>
            <a:stretch/>
          </p:blipFill>
          <p:spPr bwMode="auto">
            <a:xfrm>
              <a:off x="5156947" y="1306749"/>
              <a:ext cx="5448832" cy="4964582"/>
            </a:xfrm>
            <a:prstGeom prst="rect">
              <a:avLst/>
            </a:prstGeom>
          </p:spPr>
        </p:pic>
        <p:sp>
          <p:nvSpPr>
            <p:cNvPr id="8" name="Ellipse 7"/>
            <p:cNvSpPr/>
            <p:nvPr/>
          </p:nvSpPr>
          <p:spPr bwMode="auto">
            <a:xfrm>
              <a:off x="7147114" y="5508552"/>
              <a:ext cx="1136276" cy="720080"/>
            </a:xfrm>
            <a:prstGeom prst="ellipse">
              <a:avLst/>
            </a:prstGeom>
            <a:solidFill>
              <a:srgbClr val="C00000">
                <a:alpha val="20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2"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14</a:t>
            </a:fld>
            <a:endParaRPr lang="de-DE" sz="1050">
              <a:solidFill>
                <a:schemeClr val="bg1">
                  <a:lumMod val="50000"/>
                </a:schemeClr>
              </a:solidFill>
            </a:endParaRPr>
          </a:p>
        </p:txBody>
      </p:sp>
      <p:sp>
        <p:nvSpPr>
          <p:cNvPr id="13"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92479" y="447429"/>
            <a:ext cx="8587811" cy="1325563"/>
          </a:xfrm>
        </p:spPr>
        <p:txBody>
          <a:bodyPr vert="horz" lIns="91440" tIns="45720" rIns="91440" bIns="45720" rtlCol="0" anchor="ctr">
            <a:normAutofit/>
          </a:bodyPr>
          <a:lstStyle/>
          <a:p>
            <a:pPr>
              <a:defRPr/>
            </a:pPr>
            <a:r>
              <a:rPr lang="de-DE" sz="2400">
                <a:solidFill>
                  <a:schemeClr val="accent1"/>
                </a:solidFill>
              </a:rPr>
              <a:t>Analyse des Zuflussregimes</a:t>
            </a:r>
            <a:endParaRPr sz="2400">
              <a:solidFill>
                <a:schemeClr val="accent1"/>
              </a:solidFill>
            </a:endParaRPr>
          </a:p>
        </p:txBody>
      </p:sp>
      <p:grpSp>
        <p:nvGrpSpPr>
          <p:cNvPr id="13" name="Gruppieren 12"/>
          <p:cNvGrpSpPr/>
          <p:nvPr/>
        </p:nvGrpSpPr>
        <p:grpSpPr bwMode="auto">
          <a:xfrm>
            <a:off x="284895" y="1805804"/>
            <a:ext cx="7644729" cy="4241800"/>
            <a:chOff x="267925" y="1268760"/>
            <a:chExt cx="7644729" cy="4241800"/>
          </a:xfrm>
        </p:grpSpPr>
        <p:grpSp>
          <p:nvGrpSpPr>
            <p:cNvPr id="12" name="Gruppieren 11"/>
            <p:cNvGrpSpPr/>
            <p:nvPr/>
          </p:nvGrpSpPr>
          <p:grpSpPr bwMode="auto">
            <a:xfrm>
              <a:off x="267925" y="1268760"/>
              <a:ext cx="7644729" cy="4241800"/>
              <a:chOff x="267925" y="1268760"/>
              <a:chExt cx="7644729" cy="4241800"/>
            </a:xfrm>
          </p:grpSpPr>
          <p:pic>
            <p:nvPicPr>
              <p:cNvPr id="7" name="Grafik 6"/>
              <p:cNvPicPr>
                <a:picLocks noChangeAspect="1"/>
              </p:cNvPicPr>
              <p:nvPr/>
            </p:nvPicPr>
            <p:blipFill>
              <a:blip r:embed="rId3"/>
              <a:stretch/>
            </p:blipFill>
            <p:spPr bwMode="auto">
              <a:xfrm>
                <a:off x="267925" y="1268760"/>
                <a:ext cx="6725562" cy="4241800"/>
              </a:xfrm>
              <a:prstGeom prst="rect">
                <a:avLst/>
              </a:prstGeom>
            </p:spPr>
          </p:pic>
          <p:sp>
            <p:nvSpPr>
              <p:cNvPr id="8" name="Textfeld 7"/>
              <p:cNvSpPr txBox="1"/>
              <p:nvPr/>
            </p:nvSpPr>
            <p:spPr bwMode="auto">
              <a:xfrm>
                <a:off x="1404071" y="4758811"/>
                <a:ext cx="2926442" cy="646331"/>
              </a:xfrm>
              <a:prstGeom prst="rect">
                <a:avLst/>
              </a:prstGeom>
              <a:noFill/>
            </p:spPr>
            <p:txBody>
              <a:bodyPr wrap="square" rtlCol="0">
                <a:spAutoFit/>
              </a:bodyPr>
              <a:lstStyle/>
              <a:p>
                <a:pPr>
                  <a:defRPr/>
                </a:pPr>
                <a:r>
                  <a:rPr lang="de-DE">
                    <a:solidFill>
                      <a:schemeClr val="accent1"/>
                    </a:solidFill>
                  </a:rPr>
                  <a:t>Stierstädter Bach: </a:t>
                </a:r>
                <a:br>
                  <a:rPr lang="de-DE">
                    <a:solidFill>
                      <a:schemeClr val="accent1"/>
                    </a:solidFill>
                  </a:rPr>
                </a:br>
                <a:r>
                  <a:rPr lang="de-DE">
                    <a:solidFill>
                      <a:schemeClr val="accent1"/>
                    </a:solidFill>
                  </a:rPr>
                  <a:t>ca. 4,5 km²</a:t>
                </a:r>
                <a:endParaRPr>
                  <a:solidFill>
                    <a:schemeClr val="accent1"/>
                  </a:solidFill>
                </a:endParaRPr>
              </a:p>
            </p:txBody>
          </p:sp>
          <p:cxnSp>
            <p:nvCxnSpPr>
              <p:cNvPr id="9" name="Gerade Verbindung mit Pfeil 8"/>
              <p:cNvCxnSpPr>
                <a:cxnSpLocks/>
              </p:cNvCxnSpPr>
              <p:nvPr/>
            </p:nvCxnSpPr>
            <p:spPr bwMode="auto">
              <a:xfrm flipV="1">
                <a:off x="3637118" y="4897551"/>
                <a:ext cx="504576" cy="9803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0" name="Textfeld 9"/>
              <p:cNvSpPr txBox="1"/>
              <p:nvPr/>
            </p:nvSpPr>
            <p:spPr bwMode="auto">
              <a:xfrm>
                <a:off x="5656395" y="2427677"/>
                <a:ext cx="2256259" cy="646331"/>
              </a:xfrm>
              <a:prstGeom prst="rect">
                <a:avLst/>
              </a:prstGeom>
              <a:noFill/>
            </p:spPr>
            <p:txBody>
              <a:bodyPr wrap="square" rtlCol="0">
                <a:spAutoFit/>
              </a:bodyPr>
              <a:lstStyle/>
              <a:p>
                <a:pPr>
                  <a:defRPr/>
                </a:pPr>
                <a:r>
                  <a:rPr lang="de-DE">
                    <a:solidFill>
                      <a:schemeClr val="accent1"/>
                    </a:solidFill>
                  </a:rPr>
                  <a:t>Urselbach: </a:t>
                </a:r>
                <a:br>
                  <a:rPr lang="de-DE">
                    <a:solidFill>
                      <a:schemeClr val="accent1"/>
                    </a:solidFill>
                  </a:rPr>
                </a:br>
                <a:r>
                  <a:rPr lang="de-DE">
                    <a:solidFill>
                      <a:schemeClr val="accent1"/>
                    </a:solidFill>
                  </a:rPr>
                  <a:t>ca. 19 km²</a:t>
                </a:r>
                <a:endParaRPr>
                  <a:solidFill>
                    <a:schemeClr val="accent1"/>
                  </a:solidFill>
                </a:endParaRPr>
              </a:p>
            </p:txBody>
          </p:sp>
          <p:cxnSp>
            <p:nvCxnSpPr>
              <p:cNvPr id="11" name="Gerade Verbindung mit Pfeil 10"/>
              <p:cNvCxnSpPr>
                <a:cxnSpLocks/>
              </p:cNvCxnSpPr>
              <p:nvPr/>
            </p:nvCxnSpPr>
            <p:spPr bwMode="auto">
              <a:xfrm flipH="1">
                <a:off x="5297272" y="3101835"/>
                <a:ext cx="964241" cy="10264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Freihandform: Form 13"/>
            <p:cNvSpPr/>
            <p:nvPr/>
          </p:nvSpPr>
          <p:spPr bwMode="auto">
            <a:xfrm>
              <a:off x="3630706" y="3650876"/>
              <a:ext cx="1532965" cy="1761565"/>
            </a:xfrm>
            <a:custGeom>
              <a:avLst/>
              <a:gdLst>
                <a:gd name="connsiteX0" fmla="*/ 1532965 w 1532965"/>
                <a:gd name="connsiteY0" fmla="*/ 1190065 h 1761565"/>
                <a:gd name="connsiteX1" fmla="*/ 1418665 w 1532965"/>
                <a:gd name="connsiteY1" fmla="*/ 1102659 h 1761565"/>
                <a:gd name="connsiteX2" fmla="*/ 1371600 w 1532965"/>
                <a:gd name="connsiteY2" fmla="*/ 598395 h 1761565"/>
                <a:gd name="connsiteX3" fmla="*/ 1304365 w 1532965"/>
                <a:gd name="connsiteY3" fmla="*/ 504265 h 1761565"/>
                <a:gd name="connsiteX4" fmla="*/ 1223682 w 1532965"/>
                <a:gd name="connsiteY4" fmla="*/ 531159 h 1761565"/>
                <a:gd name="connsiteX5" fmla="*/ 1109382 w 1532965"/>
                <a:gd name="connsiteY5" fmla="*/ 645459 h 1761565"/>
                <a:gd name="connsiteX6" fmla="*/ 1048870 w 1532965"/>
                <a:gd name="connsiteY6" fmla="*/ 672353 h 1761565"/>
                <a:gd name="connsiteX7" fmla="*/ 934570 w 1532965"/>
                <a:gd name="connsiteY7" fmla="*/ 665630 h 1761565"/>
                <a:gd name="connsiteX8" fmla="*/ 914400 w 1532965"/>
                <a:gd name="connsiteY8" fmla="*/ 645459 h 1761565"/>
                <a:gd name="connsiteX9" fmla="*/ 914400 w 1532965"/>
                <a:gd name="connsiteY9" fmla="*/ 524436 h 1761565"/>
                <a:gd name="connsiteX10" fmla="*/ 779929 w 1532965"/>
                <a:gd name="connsiteY10" fmla="*/ 437030 h 1761565"/>
                <a:gd name="connsiteX11" fmla="*/ 605118 w 1532965"/>
                <a:gd name="connsiteY11" fmla="*/ 235324 h 1761565"/>
                <a:gd name="connsiteX12" fmla="*/ 208429 w 1532965"/>
                <a:gd name="connsiteY12" fmla="*/ 107577 h 1761565"/>
                <a:gd name="connsiteX13" fmla="*/ 0 w 1532965"/>
                <a:gd name="connsiteY13" fmla="*/ 0 h 1761565"/>
                <a:gd name="connsiteX14" fmla="*/ 67235 w 1532965"/>
                <a:gd name="connsiteY14" fmla="*/ 336177 h 1761565"/>
                <a:gd name="connsiteX15" fmla="*/ 194982 w 1532965"/>
                <a:gd name="connsiteY15" fmla="*/ 450477 h 1761565"/>
                <a:gd name="connsiteX16" fmla="*/ 235323 w 1532965"/>
                <a:gd name="connsiteY16" fmla="*/ 497542 h 1761565"/>
                <a:gd name="connsiteX17" fmla="*/ 396688 w 1532965"/>
                <a:gd name="connsiteY17" fmla="*/ 517712 h 1761565"/>
                <a:gd name="connsiteX18" fmla="*/ 477370 w 1532965"/>
                <a:gd name="connsiteY18" fmla="*/ 564777 h 1761565"/>
                <a:gd name="connsiteX19" fmla="*/ 544606 w 1532965"/>
                <a:gd name="connsiteY19" fmla="*/ 652183 h 1761565"/>
                <a:gd name="connsiteX20" fmla="*/ 470647 w 1532965"/>
                <a:gd name="connsiteY20" fmla="*/ 699248 h 1761565"/>
                <a:gd name="connsiteX21" fmla="*/ 383241 w 1532965"/>
                <a:gd name="connsiteY21" fmla="*/ 719418 h 1761565"/>
                <a:gd name="connsiteX22" fmla="*/ 356347 w 1532965"/>
                <a:gd name="connsiteY22" fmla="*/ 712695 h 1761565"/>
                <a:gd name="connsiteX23" fmla="*/ 329453 w 1532965"/>
                <a:gd name="connsiteY23" fmla="*/ 1082489 h 1761565"/>
                <a:gd name="connsiteX24" fmla="*/ 389965 w 1532965"/>
                <a:gd name="connsiteY24" fmla="*/ 1042148 h 1761565"/>
                <a:gd name="connsiteX25" fmla="*/ 504265 w 1532965"/>
                <a:gd name="connsiteY25" fmla="*/ 1069042 h 1761565"/>
                <a:gd name="connsiteX26" fmla="*/ 510988 w 1532965"/>
                <a:gd name="connsiteY26" fmla="*/ 1143000 h 1761565"/>
                <a:gd name="connsiteX27" fmla="*/ 632012 w 1532965"/>
                <a:gd name="connsiteY27" fmla="*/ 1216959 h 1761565"/>
                <a:gd name="connsiteX28" fmla="*/ 618565 w 1532965"/>
                <a:gd name="connsiteY28" fmla="*/ 1270748 h 1761565"/>
                <a:gd name="connsiteX29" fmla="*/ 1102659 w 1532965"/>
                <a:gd name="connsiteY29" fmla="*/ 1721224 h 1761565"/>
                <a:gd name="connsiteX30" fmla="*/ 1196788 w 1532965"/>
                <a:gd name="connsiteY30" fmla="*/ 1707777 h 1761565"/>
                <a:gd name="connsiteX31" fmla="*/ 1264023 w 1532965"/>
                <a:gd name="connsiteY31" fmla="*/ 1761565 h 1761565"/>
                <a:gd name="connsiteX32" fmla="*/ 1452282 w 1532965"/>
                <a:gd name="connsiteY32" fmla="*/ 1748118 h 1761565"/>
                <a:gd name="connsiteX33" fmla="*/ 1512794 w 1532965"/>
                <a:gd name="connsiteY33" fmla="*/ 1674159 h 1761565"/>
                <a:gd name="connsiteX34" fmla="*/ 1445559 w 1532965"/>
                <a:gd name="connsiteY34" fmla="*/ 1418665 h 1761565"/>
                <a:gd name="connsiteX35" fmla="*/ 1465729 w 1532965"/>
                <a:gd name="connsiteY35" fmla="*/ 1297642 h 1761565"/>
                <a:gd name="connsiteX36" fmla="*/ 1499347 w 1532965"/>
                <a:gd name="connsiteY36" fmla="*/ 1243853 h 176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32965" h="1761565" extrusionOk="0">
                  <a:moveTo>
                    <a:pt x="1532965" y="1190065"/>
                  </a:moveTo>
                  <a:lnTo>
                    <a:pt x="1418665" y="1102659"/>
                  </a:lnTo>
                  <a:lnTo>
                    <a:pt x="1371600" y="598395"/>
                  </a:lnTo>
                  <a:lnTo>
                    <a:pt x="1304365" y="504265"/>
                  </a:lnTo>
                  <a:lnTo>
                    <a:pt x="1223682" y="531159"/>
                  </a:lnTo>
                  <a:lnTo>
                    <a:pt x="1109382" y="645459"/>
                  </a:lnTo>
                  <a:lnTo>
                    <a:pt x="1048870" y="672353"/>
                  </a:lnTo>
                  <a:lnTo>
                    <a:pt x="934570" y="665630"/>
                  </a:lnTo>
                  <a:lnTo>
                    <a:pt x="914400" y="645459"/>
                  </a:lnTo>
                  <a:lnTo>
                    <a:pt x="914400" y="524436"/>
                  </a:lnTo>
                  <a:lnTo>
                    <a:pt x="779929" y="437030"/>
                  </a:lnTo>
                  <a:lnTo>
                    <a:pt x="605118" y="235324"/>
                  </a:lnTo>
                  <a:lnTo>
                    <a:pt x="208429" y="107577"/>
                  </a:lnTo>
                  <a:lnTo>
                    <a:pt x="0" y="0"/>
                  </a:lnTo>
                  <a:lnTo>
                    <a:pt x="67235" y="336177"/>
                  </a:lnTo>
                  <a:lnTo>
                    <a:pt x="194982" y="450477"/>
                  </a:lnTo>
                  <a:lnTo>
                    <a:pt x="235323" y="497542"/>
                  </a:lnTo>
                  <a:lnTo>
                    <a:pt x="396688" y="517712"/>
                  </a:lnTo>
                  <a:lnTo>
                    <a:pt x="477370" y="564777"/>
                  </a:lnTo>
                  <a:lnTo>
                    <a:pt x="544606" y="652183"/>
                  </a:lnTo>
                  <a:lnTo>
                    <a:pt x="470647" y="699248"/>
                  </a:lnTo>
                  <a:lnTo>
                    <a:pt x="383241" y="719418"/>
                  </a:lnTo>
                  <a:lnTo>
                    <a:pt x="356347" y="712695"/>
                  </a:lnTo>
                  <a:lnTo>
                    <a:pt x="329453" y="1082489"/>
                  </a:lnTo>
                  <a:lnTo>
                    <a:pt x="389965" y="1042148"/>
                  </a:lnTo>
                  <a:lnTo>
                    <a:pt x="504265" y="1069042"/>
                  </a:lnTo>
                  <a:lnTo>
                    <a:pt x="510988" y="1143000"/>
                  </a:lnTo>
                  <a:lnTo>
                    <a:pt x="632012" y="1216959"/>
                  </a:lnTo>
                  <a:lnTo>
                    <a:pt x="618565" y="1270748"/>
                  </a:lnTo>
                  <a:lnTo>
                    <a:pt x="1102659" y="1721224"/>
                  </a:lnTo>
                  <a:lnTo>
                    <a:pt x="1196788" y="1707777"/>
                  </a:lnTo>
                  <a:lnTo>
                    <a:pt x="1264023" y="1761565"/>
                  </a:lnTo>
                  <a:lnTo>
                    <a:pt x="1452282" y="1748118"/>
                  </a:lnTo>
                  <a:lnTo>
                    <a:pt x="1512794" y="1674159"/>
                  </a:lnTo>
                  <a:lnTo>
                    <a:pt x="1445559" y="1418665"/>
                  </a:lnTo>
                  <a:lnTo>
                    <a:pt x="1465729" y="1297642"/>
                  </a:lnTo>
                  <a:lnTo>
                    <a:pt x="1499347" y="1243853"/>
                  </a:lnTo>
                </a:path>
              </a:pathLst>
            </a:cu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accent1"/>
                </a:solidFill>
              </a:endParaRPr>
            </a:p>
          </p:txBody>
        </p:sp>
        <p:sp>
          <p:nvSpPr>
            <p:cNvPr id="15" name="Freihandform: Form 14"/>
            <p:cNvSpPr/>
            <p:nvPr/>
          </p:nvSpPr>
          <p:spPr bwMode="auto">
            <a:xfrm>
              <a:off x="490818" y="1344706"/>
              <a:ext cx="4921623" cy="3200400"/>
            </a:xfrm>
            <a:custGeom>
              <a:avLst/>
              <a:gdLst>
                <a:gd name="connsiteX0" fmla="*/ 4538382 w 4921623"/>
                <a:gd name="connsiteY0" fmla="*/ 3200400 h 3200400"/>
                <a:gd name="connsiteX1" fmla="*/ 4814047 w 4921623"/>
                <a:gd name="connsiteY1" fmla="*/ 3186953 h 3200400"/>
                <a:gd name="connsiteX2" fmla="*/ 4921623 w 4921623"/>
                <a:gd name="connsiteY2" fmla="*/ 3005418 h 3200400"/>
                <a:gd name="connsiteX3" fmla="*/ 4807323 w 4921623"/>
                <a:gd name="connsiteY3" fmla="*/ 2857500 h 3200400"/>
                <a:gd name="connsiteX4" fmla="*/ 4645958 w 4921623"/>
                <a:gd name="connsiteY4" fmla="*/ 2689412 h 3200400"/>
                <a:gd name="connsiteX5" fmla="*/ 4598894 w 4921623"/>
                <a:gd name="connsiteY5" fmla="*/ 2615453 h 3200400"/>
                <a:gd name="connsiteX6" fmla="*/ 4645958 w 4921623"/>
                <a:gd name="connsiteY6" fmla="*/ 2561665 h 3200400"/>
                <a:gd name="connsiteX7" fmla="*/ 4511488 w 4921623"/>
                <a:gd name="connsiteY7" fmla="*/ 2433918 h 3200400"/>
                <a:gd name="connsiteX8" fmla="*/ 4336676 w 4921623"/>
                <a:gd name="connsiteY8" fmla="*/ 2265829 h 3200400"/>
                <a:gd name="connsiteX9" fmla="*/ 4262717 w 4921623"/>
                <a:gd name="connsiteY9" fmla="*/ 2158253 h 3200400"/>
                <a:gd name="connsiteX10" fmla="*/ 4188758 w 4921623"/>
                <a:gd name="connsiteY10" fmla="*/ 2097741 h 3200400"/>
                <a:gd name="connsiteX11" fmla="*/ 4101353 w 4921623"/>
                <a:gd name="connsiteY11" fmla="*/ 2003612 h 3200400"/>
                <a:gd name="connsiteX12" fmla="*/ 3993776 w 4921623"/>
                <a:gd name="connsiteY12" fmla="*/ 1902759 h 3200400"/>
                <a:gd name="connsiteX13" fmla="*/ 3839135 w 4921623"/>
                <a:gd name="connsiteY13" fmla="*/ 1775012 h 3200400"/>
                <a:gd name="connsiteX14" fmla="*/ 3677770 w 4921623"/>
                <a:gd name="connsiteY14" fmla="*/ 1694329 h 3200400"/>
                <a:gd name="connsiteX15" fmla="*/ 3442447 w 4921623"/>
                <a:gd name="connsiteY15" fmla="*/ 1653988 h 3200400"/>
                <a:gd name="connsiteX16" fmla="*/ 3314700 w 4921623"/>
                <a:gd name="connsiteY16" fmla="*/ 1593476 h 3200400"/>
                <a:gd name="connsiteX17" fmla="*/ 3092823 w 4921623"/>
                <a:gd name="connsiteY17" fmla="*/ 1573306 h 3200400"/>
                <a:gd name="connsiteX18" fmla="*/ 2864223 w 4921623"/>
                <a:gd name="connsiteY18" fmla="*/ 1512794 h 3200400"/>
                <a:gd name="connsiteX19" fmla="*/ 2696135 w 4921623"/>
                <a:gd name="connsiteY19" fmla="*/ 1411941 h 3200400"/>
                <a:gd name="connsiteX20" fmla="*/ 2602006 w 4921623"/>
                <a:gd name="connsiteY20" fmla="*/ 1243853 h 3200400"/>
                <a:gd name="connsiteX21" fmla="*/ 2561664 w 4921623"/>
                <a:gd name="connsiteY21" fmla="*/ 1102659 h 3200400"/>
                <a:gd name="connsiteX22" fmla="*/ 2440641 w 4921623"/>
                <a:gd name="connsiteY22" fmla="*/ 1042147 h 3200400"/>
                <a:gd name="connsiteX23" fmla="*/ 2205317 w 4921623"/>
                <a:gd name="connsiteY23" fmla="*/ 753035 h 3200400"/>
                <a:gd name="connsiteX24" fmla="*/ 1889311 w 4921623"/>
                <a:gd name="connsiteY24" fmla="*/ 625288 h 3200400"/>
                <a:gd name="connsiteX25" fmla="*/ 1822076 w 4921623"/>
                <a:gd name="connsiteY25" fmla="*/ 632012 h 3200400"/>
                <a:gd name="connsiteX26" fmla="*/ 1727947 w 4921623"/>
                <a:gd name="connsiteY26" fmla="*/ 591670 h 3200400"/>
                <a:gd name="connsiteX27" fmla="*/ 1701053 w 4921623"/>
                <a:gd name="connsiteY27" fmla="*/ 517712 h 3200400"/>
                <a:gd name="connsiteX28" fmla="*/ 1526241 w 4921623"/>
                <a:gd name="connsiteY28" fmla="*/ 410135 h 3200400"/>
                <a:gd name="connsiteX29" fmla="*/ 1425388 w 4921623"/>
                <a:gd name="connsiteY29" fmla="*/ 242047 h 3200400"/>
                <a:gd name="connsiteX30" fmla="*/ 1378323 w 4921623"/>
                <a:gd name="connsiteY30" fmla="*/ 208429 h 3200400"/>
                <a:gd name="connsiteX31" fmla="*/ 1324535 w 4921623"/>
                <a:gd name="connsiteY31" fmla="*/ 0 h 3200400"/>
                <a:gd name="connsiteX32" fmla="*/ 1042147 w 4921623"/>
                <a:gd name="connsiteY32" fmla="*/ 20170 h 3200400"/>
                <a:gd name="connsiteX33" fmla="*/ 779929 w 4921623"/>
                <a:gd name="connsiteY33" fmla="*/ 87406 h 3200400"/>
                <a:gd name="connsiteX34" fmla="*/ 558053 w 4921623"/>
                <a:gd name="connsiteY34" fmla="*/ 255494 h 3200400"/>
                <a:gd name="connsiteX35" fmla="*/ 477370 w 4921623"/>
                <a:gd name="connsiteY35" fmla="*/ 349623 h 3200400"/>
                <a:gd name="connsiteX36" fmla="*/ 430306 w 4921623"/>
                <a:gd name="connsiteY36" fmla="*/ 517712 h 3200400"/>
                <a:gd name="connsiteX37" fmla="*/ 342900 w 4921623"/>
                <a:gd name="connsiteY37" fmla="*/ 611841 h 3200400"/>
                <a:gd name="connsiteX38" fmla="*/ 255494 w 4921623"/>
                <a:gd name="connsiteY38" fmla="*/ 632012 h 3200400"/>
                <a:gd name="connsiteX39" fmla="*/ 201706 w 4921623"/>
                <a:gd name="connsiteY39" fmla="*/ 625288 h 3200400"/>
                <a:gd name="connsiteX40" fmla="*/ 147917 w 4921623"/>
                <a:gd name="connsiteY40" fmla="*/ 692523 h 3200400"/>
                <a:gd name="connsiteX41" fmla="*/ 0 w 4921623"/>
                <a:gd name="connsiteY41" fmla="*/ 813547 h 3200400"/>
                <a:gd name="connsiteX42" fmla="*/ 94129 w 4921623"/>
                <a:gd name="connsiteY42" fmla="*/ 1062318 h 3200400"/>
                <a:gd name="connsiteX43" fmla="*/ 262217 w 4921623"/>
                <a:gd name="connsiteY43" fmla="*/ 1122829 h 3200400"/>
                <a:gd name="connsiteX44" fmla="*/ 578223 w 4921623"/>
                <a:gd name="connsiteY44" fmla="*/ 1149723 h 3200400"/>
                <a:gd name="connsiteX45" fmla="*/ 786653 w 4921623"/>
                <a:gd name="connsiteY45" fmla="*/ 1223682 h 3200400"/>
                <a:gd name="connsiteX46" fmla="*/ 779929 w 4921623"/>
                <a:gd name="connsiteY46" fmla="*/ 1411941 h 3200400"/>
                <a:gd name="connsiteX47" fmla="*/ 753035 w 4921623"/>
                <a:gd name="connsiteY47" fmla="*/ 1526241 h 3200400"/>
                <a:gd name="connsiteX48" fmla="*/ 746311 w 4921623"/>
                <a:gd name="connsiteY48" fmla="*/ 1606923 h 3200400"/>
                <a:gd name="connsiteX49" fmla="*/ 806823 w 4921623"/>
                <a:gd name="connsiteY49" fmla="*/ 1627094 h 3200400"/>
                <a:gd name="connsiteX50" fmla="*/ 1001806 w 4921623"/>
                <a:gd name="connsiteY50" fmla="*/ 1566582 h 3200400"/>
                <a:gd name="connsiteX51" fmla="*/ 1095935 w 4921623"/>
                <a:gd name="connsiteY51" fmla="*/ 1546412 h 3200400"/>
                <a:gd name="connsiteX52" fmla="*/ 1230406 w 4921623"/>
                <a:gd name="connsiteY52" fmla="*/ 1418665 h 3200400"/>
                <a:gd name="connsiteX53" fmla="*/ 1459006 w 4921623"/>
                <a:gd name="connsiteY53" fmla="*/ 1317812 h 3200400"/>
                <a:gd name="connsiteX54" fmla="*/ 1647264 w 4921623"/>
                <a:gd name="connsiteY54" fmla="*/ 1438835 h 3200400"/>
                <a:gd name="connsiteX55" fmla="*/ 1754841 w 4921623"/>
                <a:gd name="connsiteY55" fmla="*/ 1492623 h 3200400"/>
                <a:gd name="connsiteX56" fmla="*/ 1902758 w 4921623"/>
                <a:gd name="connsiteY56" fmla="*/ 1472453 h 3200400"/>
                <a:gd name="connsiteX57" fmla="*/ 1983441 w 4921623"/>
                <a:gd name="connsiteY57" fmla="*/ 1600200 h 3200400"/>
                <a:gd name="connsiteX58" fmla="*/ 2077570 w 4921623"/>
                <a:gd name="connsiteY58" fmla="*/ 1741394 h 3200400"/>
                <a:gd name="connsiteX59" fmla="*/ 2164976 w 4921623"/>
                <a:gd name="connsiteY59" fmla="*/ 1795182 h 3200400"/>
                <a:gd name="connsiteX60" fmla="*/ 2353235 w 4921623"/>
                <a:gd name="connsiteY60" fmla="*/ 1889312 h 3200400"/>
                <a:gd name="connsiteX61" fmla="*/ 2440641 w 4921623"/>
                <a:gd name="connsiteY61" fmla="*/ 1835523 h 3200400"/>
                <a:gd name="connsiteX62" fmla="*/ 2602006 w 4921623"/>
                <a:gd name="connsiteY62" fmla="*/ 1983441 h 3200400"/>
                <a:gd name="connsiteX63" fmla="*/ 2796988 w 4921623"/>
                <a:gd name="connsiteY63" fmla="*/ 2003612 h 3200400"/>
                <a:gd name="connsiteX64" fmla="*/ 2810435 w 4921623"/>
                <a:gd name="connsiteY64" fmla="*/ 2050676 h 3200400"/>
                <a:gd name="connsiteX65" fmla="*/ 2991970 w 4921623"/>
                <a:gd name="connsiteY65" fmla="*/ 2017059 h 3200400"/>
                <a:gd name="connsiteX66" fmla="*/ 3005417 w 4921623"/>
                <a:gd name="connsiteY66" fmla="*/ 2064123 h 3200400"/>
                <a:gd name="connsiteX67" fmla="*/ 3072653 w 4921623"/>
                <a:gd name="connsiteY67" fmla="*/ 2104465 h 3200400"/>
                <a:gd name="connsiteX68" fmla="*/ 3133164 w 4921623"/>
                <a:gd name="connsiteY68" fmla="*/ 230617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21623" h="3200400" extrusionOk="0">
                  <a:moveTo>
                    <a:pt x="4538382" y="3200400"/>
                  </a:moveTo>
                  <a:lnTo>
                    <a:pt x="4814047" y="3186953"/>
                  </a:lnTo>
                  <a:lnTo>
                    <a:pt x="4921623" y="3005418"/>
                  </a:lnTo>
                  <a:lnTo>
                    <a:pt x="4807323" y="2857500"/>
                  </a:lnTo>
                  <a:lnTo>
                    <a:pt x="4645958" y="2689412"/>
                  </a:lnTo>
                  <a:lnTo>
                    <a:pt x="4598894" y="2615453"/>
                  </a:lnTo>
                  <a:lnTo>
                    <a:pt x="4645958" y="2561665"/>
                  </a:lnTo>
                  <a:lnTo>
                    <a:pt x="4511488" y="2433918"/>
                  </a:lnTo>
                  <a:lnTo>
                    <a:pt x="4336676" y="2265829"/>
                  </a:lnTo>
                  <a:lnTo>
                    <a:pt x="4262717" y="2158253"/>
                  </a:lnTo>
                  <a:lnTo>
                    <a:pt x="4188758" y="2097741"/>
                  </a:lnTo>
                  <a:lnTo>
                    <a:pt x="4101353" y="2003612"/>
                  </a:lnTo>
                  <a:lnTo>
                    <a:pt x="3993776" y="1902759"/>
                  </a:lnTo>
                  <a:lnTo>
                    <a:pt x="3839135" y="1775012"/>
                  </a:lnTo>
                  <a:lnTo>
                    <a:pt x="3677770" y="1694329"/>
                  </a:lnTo>
                  <a:lnTo>
                    <a:pt x="3442447" y="1653988"/>
                  </a:lnTo>
                  <a:lnTo>
                    <a:pt x="3314700" y="1593476"/>
                  </a:lnTo>
                  <a:lnTo>
                    <a:pt x="3092823" y="1573306"/>
                  </a:lnTo>
                  <a:lnTo>
                    <a:pt x="2864223" y="1512794"/>
                  </a:lnTo>
                  <a:lnTo>
                    <a:pt x="2696135" y="1411941"/>
                  </a:lnTo>
                  <a:lnTo>
                    <a:pt x="2602006" y="1243853"/>
                  </a:lnTo>
                  <a:lnTo>
                    <a:pt x="2561664" y="1102659"/>
                  </a:lnTo>
                  <a:lnTo>
                    <a:pt x="2440641" y="1042147"/>
                  </a:lnTo>
                  <a:lnTo>
                    <a:pt x="2205317" y="753035"/>
                  </a:lnTo>
                  <a:lnTo>
                    <a:pt x="1889311" y="625288"/>
                  </a:lnTo>
                  <a:lnTo>
                    <a:pt x="1822076" y="632012"/>
                  </a:lnTo>
                  <a:lnTo>
                    <a:pt x="1727947" y="591670"/>
                  </a:lnTo>
                  <a:lnTo>
                    <a:pt x="1701053" y="517712"/>
                  </a:lnTo>
                  <a:lnTo>
                    <a:pt x="1526241" y="410135"/>
                  </a:lnTo>
                  <a:lnTo>
                    <a:pt x="1425388" y="242047"/>
                  </a:lnTo>
                  <a:lnTo>
                    <a:pt x="1378323" y="208429"/>
                  </a:lnTo>
                  <a:lnTo>
                    <a:pt x="1324535" y="0"/>
                  </a:lnTo>
                  <a:lnTo>
                    <a:pt x="1042147" y="20170"/>
                  </a:lnTo>
                  <a:lnTo>
                    <a:pt x="779929" y="87406"/>
                  </a:lnTo>
                  <a:lnTo>
                    <a:pt x="558053" y="255494"/>
                  </a:lnTo>
                  <a:lnTo>
                    <a:pt x="477370" y="349623"/>
                  </a:lnTo>
                  <a:lnTo>
                    <a:pt x="430306" y="517712"/>
                  </a:lnTo>
                  <a:lnTo>
                    <a:pt x="342900" y="611841"/>
                  </a:lnTo>
                  <a:lnTo>
                    <a:pt x="255494" y="632012"/>
                  </a:lnTo>
                  <a:lnTo>
                    <a:pt x="201706" y="625288"/>
                  </a:lnTo>
                  <a:lnTo>
                    <a:pt x="147917" y="692523"/>
                  </a:lnTo>
                  <a:lnTo>
                    <a:pt x="0" y="813547"/>
                  </a:lnTo>
                  <a:lnTo>
                    <a:pt x="94129" y="1062318"/>
                  </a:lnTo>
                  <a:lnTo>
                    <a:pt x="262217" y="1122829"/>
                  </a:lnTo>
                  <a:lnTo>
                    <a:pt x="578223" y="1149723"/>
                  </a:lnTo>
                  <a:lnTo>
                    <a:pt x="786653" y="1223682"/>
                  </a:lnTo>
                  <a:lnTo>
                    <a:pt x="779929" y="1411941"/>
                  </a:lnTo>
                  <a:lnTo>
                    <a:pt x="753035" y="1526241"/>
                  </a:lnTo>
                  <a:lnTo>
                    <a:pt x="746311" y="1606923"/>
                  </a:lnTo>
                  <a:lnTo>
                    <a:pt x="806823" y="1627094"/>
                  </a:lnTo>
                  <a:lnTo>
                    <a:pt x="1001806" y="1566582"/>
                  </a:lnTo>
                  <a:lnTo>
                    <a:pt x="1095935" y="1546412"/>
                  </a:lnTo>
                  <a:lnTo>
                    <a:pt x="1230406" y="1418665"/>
                  </a:lnTo>
                  <a:lnTo>
                    <a:pt x="1459006" y="1317812"/>
                  </a:lnTo>
                  <a:lnTo>
                    <a:pt x="1647264" y="1438835"/>
                  </a:lnTo>
                  <a:lnTo>
                    <a:pt x="1754841" y="1492623"/>
                  </a:lnTo>
                  <a:lnTo>
                    <a:pt x="1902758" y="1472453"/>
                  </a:lnTo>
                  <a:lnTo>
                    <a:pt x="1983441" y="1600200"/>
                  </a:lnTo>
                  <a:lnTo>
                    <a:pt x="2077570" y="1741394"/>
                  </a:lnTo>
                  <a:lnTo>
                    <a:pt x="2164976" y="1795182"/>
                  </a:lnTo>
                  <a:lnTo>
                    <a:pt x="2353235" y="1889312"/>
                  </a:lnTo>
                  <a:lnTo>
                    <a:pt x="2440641" y="1835523"/>
                  </a:lnTo>
                  <a:lnTo>
                    <a:pt x="2602006" y="1983441"/>
                  </a:lnTo>
                  <a:lnTo>
                    <a:pt x="2796988" y="2003612"/>
                  </a:lnTo>
                  <a:lnTo>
                    <a:pt x="2810435" y="2050676"/>
                  </a:lnTo>
                  <a:lnTo>
                    <a:pt x="2991970" y="2017059"/>
                  </a:lnTo>
                  <a:lnTo>
                    <a:pt x="3005417" y="2064123"/>
                  </a:lnTo>
                  <a:lnTo>
                    <a:pt x="3072653" y="2104465"/>
                  </a:lnTo>
                  <a:lnTo>
                    <a:pt x="3133164" y="2306170"/>
                  </a:lnTo>
                </a:path>
              </a:pathLst>
            </a:cu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accent1"/>
                </a:solidFill>
              </a:endParaRPr>
            </a:p>
          </p:txBody>
        </p:sp>
      </p:grpSp>
      <p:grpSp>
        <p:nvGrpSpPr>
          <p:cNvPr id="17" name="Gruppieren 16"/>
          <p:cNvGrpSpPr/>
          <p:nvPr/>
        </p:nvGrpSpPr>
        <p:grpSpPr bwMode="auto">
          <a:xfrm>
            <a:off x="7144058" y="1935370"/>
            <a:ext cx="5127496" cy="4505100"/>
            <a:chOff x="7129859" y="1363525"/>
            <a:chExt cx="5127496" cy="4505100"/>
          </a:xfrm>
        </p:grpSpPr>
        <p:cxnSp>
          <p:nvCxnSpPr>
            <p:cNvPr id="26" name="Verbinder: gewinkelt 25"/>
            <p:cNvCxnSpPr>
              <a:cxnSpLocks/>
              <a:stCxn id="20" idx="6"/>
              <a:endCxn id="25" idx="4"/>
            </p:cNvCxnSpPr>
            <p:nvPr/>
          </p:nvCxnSpPr>
          <p:spPr bwMode="auto">
            <a:xfrm flipV="1">
              <a:off x="8806962" y="3926704"/>
              <a:ext cx="1560477" cy="59055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6" name="Gruppieren 15"/>
            <p:cNvGrpSpPr/>
            <p:nvPr/>
          </p:nvGrpSpPr>
          <p:grpSpPr bwMode="auto">
            <a:xfrm>
              <a:off x="7129859" y="1363525"/>
              <a:ext cx="5127496" cy="4505100"/>
              <a:chOff x="7129859" y="1363525"/>
              <a:chExt cx="5127496" cy="4505100"/>
            </a:xfrm>
          </p:grpSpPr>
          <p:sp>
            <p:nvSpPr>
              <p:cNvPr id="20" name="Ellipse 19"/>
              <p:cNvSpPr/>
              <p:nvPr/>
            </p:nvSpPr>
            <p:spPr bwMode="auto">
              <a:xfrm>
                <a:off x="8446962" y="4337262"/>
                <a:ext cx="360000" cy="3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200">
                  <a:solidFill>
                    <a:schemeClr val="accent1"/>
                  </a:solidFill>
                </a:endParaRPr>
              </a:p>
            </p:txBody>
          </p:sp>
          <p:cxnSp>
            <p:nvCxnSpPr>
              <p:cNvPr id="21" name="Gerade Verbindung mit Pfeil 20"/>
              <p:cNvCxnSpPr>
                <a:cxnSpLocks/>
              </p:cNvCxnSpPr>
              <p:nvPr/>
            </p:nvCxnSpPr>
            <p:spPr bwMode="auto">
              <a:xfrm>
                <a:off x="7460704" y="4517262"/>
                <a:ext cx="98625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a:endCxn id="20" idx="0"/>
              </p:cNvCxnSpPr>
              <p:nvPr/>
            </p:nvCxnSpPr>
            <p:spPr bwMode="auto">
              <a:xfrm>
                <a:off x="8626962" y="3317112"/>
                <a:ext cx="0" cy="10201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bwMode="auto">
              <a:xfrm>
                <a:off x="8382488" y="2967862"/>
                <a:ext cx="488948" cy="3492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200">
                  <a:solidFill>
                    <a:schemeClr val="accent1"/>
                  </a:solidFill>
                </a:endParaRPr>
              </a:p>
            </p:txBody>
          </p:sp>
          <p:cxnSp>
            <p:nvCxnSpPr>
              <p:cNvPr id="24" name="Gerade Verbindung mit Pfeil 23"/>
              <p:cNvCxnSpPr>
                <a:cxnSpLocks/>
                <a:endCxn id="23" idx="0"/>
              </p:cNvCxnSpPr>
              <p:nvPr/>
            </p:nvCxnSpPr>
            <p:spPr bwMode="auto">
              <a:xfrm>
                <a:off x="8626962" y="2209553"/>
                <a:ext cx="0" cy="7583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bwMode="auto">
              <a:xfrm>
                <a:off x="10187497" y="3583811"/>
                <a:ext cx="359883" cy="34289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sz="1200">
                  <a:solidFill>
                    <a:schemeClr val="accent1"/>
                  </a:solidFill>
                </a:endParaRPr>
              </a:p>
            </p:txBody>
          </p:sp>
          <p:cxnSp>
            <p:nvCxnSpPr>
              <p:cNvPr id="27" name="Verbinder: gewinkelt 26"/>
              <p:cNvCxnSpPr>
                <a:cxnSpLocks/>
                <a:stCxn id="23" idx="3"/>
                <a:endCxn id="25" idx="0"/>
              </p:cNvCxnSpPr>
              <p:nvPr/>
            </p:nvCxnSpPr>
            <p:spPr bwMode="auto">
              <a:xfrm>
                <a:off x="8871436" y="3142487"/>
                <a:ext cx="1496003" cy="441324"/>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cxnSpLocks/>
              </p:cNvCxnSpPr>
              <p:nvPr/>
            </p:nvCxnSpPr>
            <p:spPr bwMode="auto">
              <a:xfrm>
                <a:off x="10547380" y="3755257"/>
                <a:ext cx="11992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bwMode="auto">
              <a:xfrm>
                <a:off x="7460194" y="4814490"/>
                <a:ext cx="1471577" cy="1054135"/>
              </a:xfrm>
              <a:prstGeom prst="rect">
                <a:avLst/>
              </a:prstGeom>
              <a:noFill/>
            </p:spPr>
            <p:txBody>
              <a:bodyPr wrap="square" rtlCol="0">
                <a:spAutoFit/>
              </a:bodyPr>
              <a:lstStyle/>
              <a:p>
                <a:pPr>
                  <a:defRPr/>
                </a:pPr>
                <a:r>
                  <a:rPr lang="de-DE" sz="1000" b="1">
                    <a:solidFill>
                      <a:schemeClr val="accent1"/>
                    </a:solidFill>
                  </a:rPr>
                  <a:t>Stierstädter Bach</a:t>
                </a:r>
                <a:endParaRPr>
                  <a:solidFill>
                    <a:schemeClr val="accent1"/>
                  </a:solidFill>
                </a:endParaRPr>
              </a:p>
              <a:p>
                <a:pPr>
                  <a:defRPr/>
                </a:pPr>
                <a:r>
                  <a:rPr lang="de-DE" sz="1000">
                    <a:solidFill>
                      <a:schemeClr val="accent1"/>
                    </a:solidFill>
                  </a:rPr>
                  <a:t>A = ca. 4,5 km²</a:t>
                </a:r>
                <a:endParaRPr>
                  <a:solidFill>
                    <a:schemeClr val="accent1"/>
                  </a:solidFill>
                </a:endParaRPr>
              </a:p>
              <a:p>
                <a:pPr>
                  <a:defRPr/>
                </a:pPr>
                <a:r>
                  <a:rPr lang="de-DE" sz="1000">
                    <a:solidFill>
                      <a:schemeClr val="accent1"/>
                    </a:solidFill>
                  </a:rPr>
                  <a:t>HQ10 = ca. 2,3 m³/s </a:t>
                </a:r>
                <a:endParaRPr>
                  <a:solidFill>
                    <a:schemeClr val="accent1"/>
                  </a:solidFill>
                </a:endParaRPr>
              </a:p>
              <a:p>
                <a:pPr>
                  <a:defRPr/>
                </a:pPr>
                <a:r>
                  <a:rPr lang="de-DE" sz="1000">
                    <a:solidFill>
                      <a:schemeClr val="accent1"/>
                    </a:solidFill>
                  </a:rPr>
                  <a:t>HQ100 = ca. 4,0 m³/s</a:t>
                </a:r>
                <a:endParaRPr>
                  <a:solidFill>
                    <a:schemeClr val="accent1"/>
                  </a:solidFill>
                </a:endParaRPr>
              </a:p>
              <a:p>
                <a:pPr>
                  <a:defRPr/>
                </a:pPr>
                <a:r>
                  <a:rPr lang="de-DE" sz="500">
                    <a:solidFill>
                      <a:schemeClr val="accent1"/>
                    </a:solidFill>
                  </a:rPr>
                  <a:t>(SRGK ca. 14 m³/s, gleiche Beregnungsfläche)</a:t>
                </a:r>
                <a:endParaRPr>
                  <a:solidFill>
                    <a:schemeClr val="accent1"/>
                  </a:solidFill>
                </a:endParaRPr>
              </a:p>
              <a:p>
                <a:pPr>
                  <a:defRPr/>
                </a:pPr>
                <a:endParaRPr lang="de-DE" sz="1000">
                  <a:solidFill>
                    <a:schemeClr val="accent1"/>
                  </a:solidFill>
                </a:endParaRPr>
              </a:p>
            </p:txBody>
          </p:sp>
          <p:sp>
            <p:nvSpPr>
              <p:cNvPr id="30" name="Textfeld 29"/>
              <p:cNvSpPr txBox="1"/>
              <p:nvPr/>
            </p:nvSpPr>
            <p:spPr bwMode="auto">
              <a:xfrm>
                <a:off x="9056581" y="4665189"/>
                <a:ext cx="2245873" cy="400110"/>
              </a:xfrm>
              <a:prstGeom prst="rect">
                <a:avLst/>
              </a:prstGeom>
              <a:noFill/>
            </p:spPr>
            <p:txBody>
              <a:bodyPr wrap="square" rtlCol="0">
                <a:spAutoFit/>
              </a:bodyPr>
              <a:lstStyle/>
              <a:p>
                <a:pPr>
                  <a:defRPr/>
                </a:pPr>
                <a:r>
                  <a:rPr lang="de-DE" sz="1000">
                    <a:solidFill>
                      <a:schemeClr val="accent1"/>
                    </a:solidFill>
                  </a:rPr>
                  <a:t>Urselbach </a:t>
                </a:r>
                <a:endParaRPr>
                  <a:solidFill>
                    <a:schemeClr val="accent1"/>
                  </a:solidFill>
                </a:endParaRPr>
              </a:p>
              <a:p>
                <a:pPr>
                  <a:defRPr/>
                </a:pPr>
                <a:r>
                  <a:rPr lang="de-DE" sz="1000">
                    <a:solidFill>
                      <a:schemeClr val="accent1"/>
                    </a:solidFill>
                  </a:rPr>
                  <a:t>8,0 m³/s (schadfrei)</a:t>
                </a:r>
                <a:endParaRPr>
                  <a:solidFill>
                    <a:schemeClr val="accent1"/>
                  </a:solidFill>
                </a:endParaRPr>
              </a:p>
            </p:txBody>
          </p:sp>
          <p:sp>
            <p:nvSpPr>
              <p:cNvPr id="31" name="Textfeld 30"/>
              <p:cNvSpPr txBox="1"/>
              <p:nvPr/>
            </p:nvSpPr>
            <p:spPr bwMode="auto">
              <a:xfrm>
                <a:off x="7129859" y="3583811"/>
                <a:ext cx="1407103" cy="246221"/>
              </a:xfrm>
              <a:prstGeom prst="rect">
                <a:avLst/>
              </a:prstGeom>
              <a:solidFill>
                <a:schemeClr val="accent2"/>
              </a:solidFill>
            </p:spPr>
            <p:txBody>
              <a:bodyPr wrap="square" rtlCol="0">
                <a:spAutoFit/>
              </a:bodyPr>
              <a:lstStyle/>
              <a:p>
                <a:pPr>
                  <a:defRPr/>
                </a:pPr>
                <a:r>
                  <a:rPr lang="de-DE" sz="1000">
                    <a:solidFill>
                      <a:schemeClr val="accent1"/>
                    </a:solidFill>
                  </a:rPr>
                  <a:t>Qdr= ca. 5,7 m³/s</a:t>
                </a:r>
                <a:endParaRPr>
                  <a:solidFill>
                    <a:schemeClr val="accent1"/>
                  </a:solidFill>
                </a:endParaRPr>
              </a:p>
            </p:txBody>
          </p:sp>
          <p:sp>
            <p:nvSpPr>
              <p:cNvPr id="32" name="Textfeld 31"/>
              <p:cNvSpPr txBox="1"/>
              <p:nvPr/>
            </p:nvSpPr>
            <p:spPr bwMode="auto">
              <a:xfrm>
                <a:off x="9264979" y="2484563"/>
                <a:ext cx="1645443" cy="553998"/>
              </a:xfrm>
              <a:prstGeom prst="rect">
                <a:avLst/>
              </a:prstGeom>
              <a:noFill/>
            </p:spPr>
            <p:txBody>
              <a:bodyPr wrap="square" rtlCol="0">
                <a:spAutoFit/>
              </a:bodyPr>
              <a:lstStyle/>
              <a:p>
                <a:pPr>
                  <a:defRPr/>
                </a:pPr>
                <a:r>
                  <a:rPr lang="de-DE" sz="1000">
                    <a:solidFill>
                      <a:schemeClr val="accent1"/>
                    </a:solidFill>
                  </a:rPr>
                  <a:t>Ableitung Wiesenaue</a:t>
                </a:r>
                <a:endParaRPr>
                  <a:solidFill>
                    <a:schemeClr val="accent1"/>
                  </a:solidFill>
                </a:endParaRPr>
              </a:p>
              <a:p>
                <a:pPr>
                  <a:defRPr/>
                </a:pPr>
                <a:r>
                  <a:rPr lang="de-DE" sz="1000">
                    <a:solidFill>
                      <a:schemeClr val="accent1"/>
                    </a:solidFill>
                  </a:rPr>
                  <a:t>ca. 5,6 m³/s (HQ10)</a:t>
                </a:r>
                <a:endParaRPr>
                  <a:solidFill>
                    <a:schemeClr val="accent1"/>
                  </a:solidFill>
                </a:endParaRPr>
              </a:p>
              <a:p>
                <a:pPr>
                  <a:defRPr/>
                </a:pPr>
                <a:r>
                  <a:rPr lang="de-DE" sz="1000">
                    <a:solidFill>
                      <a:schemeClr val="accent1"/>
                    </a:solidFill>
                  </a:rPr>
                  <a:t>ca. 13,1 m³/s (HQ100)</a:t>
                </a:r>
                <a:endParaRPr>
                  <a:solidFill>
                    <a:schemeClr val="accent1"/>
                  </a:solidFill>
                </a:endParaRPr>
              </a:p>
            </p:txBody>
          </p:sp>
          <p:sp>
            <p:nvSpPr>
              <p:cNvPr id="33" name="Textfeld 32"/>
              <p:cNvSpPr txBox="1"/>
              <p:nvPr/>
            </p:nvSpPr>
            <p:spPr bwMode="auto">
              <a:xfrm>
                <a:off x="8201611" y="1363525"/>
                <a:ext cx="1709940" cy="946413"/>
              </a:xfrm>
              <a:prstGeom prst="rect">
                <a:avLst/>
              </a:prstGeom>
              <a:noFill/>
            </p:spPr>
            <p:txBody>
              <a:bodyPr wrap="square" rtlCol="0">
                <a:spAutoFit/>
              </a:bodyPr>
              <a:lstStyle/>
              <a:p>
                <a:pPr>
                  <a:defRPr/>
                </a:pPr>
                <a:r>
                  <a:rPr lang="de-DE" sz="1000" b="1">
                    <a:solidFill>
                      <a:schemeClr val="accent1"/>
                    </a:solidFill>
                  </a:rPr>
                  <a:t>Urselbach</a:t>
                </a:r>
                <a:endParaRPr>
                  <a:solidFill>
                    <a:schemeClr val="accent1"/>
                  </a:solidFill>
                </a:endParaRPr>
              </a:p>
              <a:p>
                <a:pPr>
                  <a:defRPr/>
                </a:pPr>
                <a:r>
                  <a:rPr lang="de-DE" sz="1000">
                    <a:solidFill>
                      <a:schemeClr val="accent1"/>
                    </a:solidFill>
                  </a:rPr>
                  <a:t>A = ca. 19 km²</a:t>
                </a:r>
                <a:endParaRPr>
                  <a:solidFill>
                    <a:schemeClr val="accent1"/>
                  </a:solidFill>
                </a:endParaRPr>
              </a:p>
              <a:p>
                <a:pPr>
                  <a:defRPr/>
                </a:pPr>
                <a:r>
                  <a:rPr lang="de-DE" sz="1000">
                    <a:solidFill>
                      <a:schemeClr val="accent1"/>
                    </a:solidFill>
                  </a:rPr>
                  <a:t>HQ10 = 11,3 m³/s</a:t>
                </a:r>
                <a:endParaRPr>
                  <a:solidFill>
                    <a:schemeClr val="accent1"/>
                  </a:solidFill>
                </a:endParaRPr>
              </a:p>
              <a:p>
                <a:pPr>
                  <a:defRPr/>
                </a:pPr>
                <a:r>
                  <a:rPr lang="de-DE" sz="1000">
                    <a:solidFill>
                      <a:schemeClr val="accent1"/>
                    </a:solidFill>
                  </a:rPr>
                  <a:t>HQ100 = 18,8 m³/s</a:t>
                </a:r>
                <a:endParaRPr>
                  <a:solidFill>
                    <a:schemeClr val="accent1"/>
                  </a:solidFill>
                </a:endParaRPr>
              </a:p>
              <a:p>
                <a:pPr>
                  <a:defRPr/>
                </a:pPr>
                <a:r>
                  <a:rPr lang="de-DE" sz="500">
                    <a:solidFill>
                      <a:schemeClr val="accent1"/>
                    </a:solidFill>
                  </a:rPr>
                  <a:t>(SRGK ca. 13 m³/s, kleinere Beregnungsfläche)</a:t>
                </a:r>
                <a:endParaRPr>
                  <a:solidFill>
                    <a:schemeClr val="accent1"/>
                  </a:solidFill>
                </a:endParaRPr>
              </a:p>
              <a:p>
                <a:pPr>
                  <a:defRPr/>
                </a:pPr>
                <a:endParaRPr lang="de-DE" sz="1000">
                  <a:solidFill>
                    <a:schemeClr val="accent1"/>
                  </a:solidFill>
                </a:endParaRPr>
              </a:p>
            </p:txBody>
          </p:sp>
          <p:sp>
            <p:nvSpPr>
              <p:cNvPr id="34" name="Textfeld 33"/>
              <p:cNvSpPr txBox="1"/>
              <p:nvPr/>
            </p:nvSpPr>
            <p:spPr bwMode="auto">
              <a:xfrm>
                <a:off x="10611912" y="3207869"/>
                <a:ext cx="1645443" cy="400110"/>
              </a:xfrm>
              <a:prstGeom prst="rect">
                <a:avLst/>
              </a:prstGeom>
              <a:noFill/>
            </p:spPr>
            <p:txBody>
              <a:bodyPr wrap="square" rtlCol="0">
                <a:spAutoFit/>
              </a:bodyPr>
              <a:lstStyle/>
              <a:p>
                <a:pPr>
                  <a:defRPr/>
                </a:pPr>
                <a:r>
                  <a:rPr lang="de-DE" sz="1000">
                    <a:solidFill>
                      <a:schemeClr val="accent1"/>
                    </a:solidFill>
                  </a:rPr>
                  <a:t>ohne Dämpfung</a:t>
                </a:r>
                <a:endParaRPr>
                  <a:solidFill>
                    <a:schemeClr val="accent1"/>
                  </a:solidFill>
                </a:endParaRPr>
              </a:p>
              <a:p>
                <a:pPr>
                  <a:defRPr/>
                </a:pPr>
                <a:r>
                  <a:rPr lang="de-DE" sz="1000">
                    <a:solidFill>
                      <a:schemeClr val="accent1"/>
                    </a:solidFill>
                  </a:rPr>
                  <a:t>ca. 13,6 m³/s (HQ10)</a:t>
                </a:r>
                <a:endParaRPr>
                  <a:solidFill>
                    <a:schemeClr val="accent1"/>
                  </a:solidFill>
                </a:endParaRPr>
              </a:p>
            </p:txBody>
          </p:sp>
          <p:cxnSp>
            <p:nvCxnSpPr>
              <p:cNvPr id="35" name="Gerader Verbinder 34"/>
              <p:cNvCxnSpPr>
                <a:cxnSpLocks/>
              </p:cNvCxnSpPr>
              <p:nvPr/>
            </p:nvCxnSpPr>
            <p:spPr bwMode="auto">
              <a:xfrm flipH="1">
                <a:off x="8380459" y="2966392"/>
                <a:ext cx="488948" cy="3492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15</a:t>
            </a:fld>
            <a:endParaRPr lang="de-DE" sz="1050">
              <a:solidFill>
                <a:schemeClr val="bg1">
                  <a:lumMod val="50000"/>
                </a:schemeClr>
              </a:solidFill>
            </a:endParaRPr>
          </a:p>
        </p:txBody>
      </p:sp>
      <p:sp>
        <p:nvSpPr>
          <p:cNvPr id="39"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80359" y="610161"/>
            <a:ext cx="8587811" cy="1325563"/>
          </a:xfrm>
        </p:spPr>
        <p:txBody>
          <a:bodyPr vert="horz" lIns="91440" tIns="45720" rIns="91440" bIns="45720" rtlCol="0" anchor="ctr">
            <a:normAutofit/>
          </a:bodyPr>
          <a:lstStyle/>
          <a:p>
            <a:pPr>
              <a:defRPr/>
            </a:pPr>
            <a:r>
              <a:rPr lang="de-DE" sz="2400"/>
              <a:t>Sofortmaßnahme Idee: Wall rechts des Bachlaufs und lokale Einleitung in Wiesenau durch Bearbeitung linkes Ufer</a:t>
            </a:r>
            <a:endParaRPr sz="2400"/>
          </a:p>
        </p:txBody>
      </p:sp>
      <p:sp>
        <p:nvSpPr>
          <p:cNvPr id="3" name="Inhaltsplatzhalter 2"/>
          <p:cNvSpPr>
            <a:spLocks noGrp="1"/>
          </p:cNvSpPr>
          <p:nvPr>
            <p:ph sz="quarter" idx="13"/>
          </p:nvPr>
        </p:nvSpPr>
        <p:spPr bwMode="auto">
          <a:xfrm>
            <a:off x="1887954" y="1775877"/>
            <a:ext cx="10943167" cy="5040560"/>
          </a:xfrm>
        </p:spPr>
        <p:txBody>
          <a:bodyPr/>
          <a:lstStyle/>
          <a:p>
            <a:pPr>
              <a:defRPr/>
            </a:pPr>
            <a:endParaRPr lang="de-DE"/>
          </a:p>
        </p:txBody>
      </p:sp>
      <p:pic>
        <p:nvPicPr>
          <p:cNvPr id="7" name="Grafik 6"/>
          <p:cNvPicPr>
            <a:picLocks noChangeAspect="1"/>
          </p:cNvPicPr>
          <p:nvPr/>
        </p:nvPicPr>
        <p:blipFill>
          <a:blip r:embed="rId3"/>
          <a:stretch/>
        </p:blipFill>
        <p:spPr bwMode="auto">
          <a:xfrm>
            <a:off x="1887949" y="1742623"/>
            <a:ext cx="8485486" cy="5040559"/>
          </a:xfrm>
          <a:prstGeom prst="rect">
            <a:avLst/>
          </a:prstGeom>
        </p:spPr>
      </p:pic>
      <p:sp>
        <p:nvSpPr>
          <p:cNvPr id="8" name="Freihandform: Form 7"/>
          <p:cNvSpPr/>
          <p:nvPr/>
        </p:nvSpPr>
        <p:spPr bwMode="auto">
          <a:xfrm>
            <a:off x="3569404" y="3509287"/>
            <a:ext cx="1719618" cy="1255593"/>
          </a:xfrm>
          <a:custGeom>
            <a:avLst/>
            <a:gdLst>
              <a:gd name="connsiteX0" fmla="*/ 0 w 1719618"/>
              <a:gd name="connsiteY0" fmla="*/ 0 h 1255594"/>
              <a:gd name="connsiteX1" fmla="*/ 211541 w 1719618"/>
              <a:gd name="connsiteY1" fmla="*/ 232012 h 1255594"/>
              <a:gd name="connsiteX2" fmla="*/ 470848 w 1719618"/>
              <a:gd name="connsiteY2" fmla="*/ 436729 h 1255594"/>
              <a:gd name="connsiteX3" fmla="*/ 682388 w 1719618"/>
              <a:gd name="connsiteY3" fmla="*/ 559559 h 1255594"/>
              <a:gd name="connsiteX4" fmla="*/ 887105 w 1719618"/>
              <a:gd name="connsiteY4" fmla="*/ 784747 h 1255594"/>
              <a:gd name="connsiteX5" fmla="*/ 1187356 w 1719618"/>
              <a:gd name="connsiteY5" fmla="*/ 887105 h 1255594"/>
              <a:gd name="connsiteX6" fmla="*/ 1330657 w 1719618"/>
              <a:gd name="connsiteY6" fmla="*/ 955344 h 1255594"/>
              <a:gd name="connsiteX7" fmla="*/ 1555845 w 1719618"/>
              <a:gd name="connsiteY7" fmla="*/ 1091821 h 1255594"/>
              <a:gd name="connsiteX8" fmla="*/ 1719618 w 1719618"/>
              <a:gd name="connsiteY8" fmla="*/ 1255594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9618" h="1255594" extrusionOk="0">
                <a:moveTo>
                  <a:pt x="0" y="0"/>
                </a:moveTo>
                <a:lnTo>
                  <a:pt x="211541" y="232012"/>
                </a:lnTo>
                <a:lnTo>
                  <a:pt x="470848" y="436729"/>
                </a:lnTo>
                <a:lnTo>
                  <a:pt x="682388" y="559559"/>
                </a:lnTo>
                <a:lnTo>
                  <a:pt x="887105" y="784747"/>
                </a:lnTo>
                <a:lnTo>
                  <a:pt x="1187356" y="887105"/>
                </a:lnTo>
                <a:lnTo>
                  <a:pt x="1330657" y="955344"/>
                </a:lnTo>
                <a:lnTo>
                  <a:pt x="1555845" y="1091821"/>
                </a:lnTo>
                <a:lnTo>
                  <a:pt x="1719618" y="1255594"/>
                </a:lnTo>
              </a:path>
            </a:pathLst>
          </a:cu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050422" y="4073980"/>
            <a:ext cx="240631" cy="369332"/>
          </a:xfrm>
          <a:prstGeom prst="rect">
            <a:avLst/>
          </a:prstGeom>
          <a:noFill/>
        </p:spPr>
        <p:txBody>
          <a:bodyPr wrap="square" rtlCol="0">
            <a:spAutoFit/>
          </a:bodyPr>
          <a:lstStyle/>
          <a:p>
            <a:pPr algn="ctr">
              <a:defRPr/>
            </a:pPr>
            <a:r>
              <a:rPr lang="de-DE" b="1">
                <a:solidFill>
                  <a:srgbClr val="FF0000"/>
                </a:solidFill>
              </a:rPr>
              <a:t>x</a:t>
            </a:r>
            <a:endParaRPr/>
          </a:p>
        </p:txBody>
      </p:sp>
      <p:sp>
        <p:nvSpPr>
          <p:cNvPr id="10" name="Textfeld 9"/>
          <p:cNvSpPr txBox="1"/>
          <p:nvPr/>
        </p:nvSpPr>
        <p:spPr bwMode="auto">
          <a:xfrm>
            <a:off x="4355222" y="4378780"/>
            <a:ext cx="240631" cy="369332"/>
          </a:xfrm>
          <a:prstGeom prst="rect">
            <a:avLst/>
          </a:prstGeom>
          <a:noFill/>
        </p:spPr>
        <p:txBody>
          <a:bodyPr wrap="square" rtlCol="0">
            <a:spAutoFit/>
          </a:bodyPr>
          <a:lstStyle/>
          <a:p>
            <a:pPr algn="ctr">
              <a:defRPr/>
            </a:pPr>
            <a:r>
              <a:rPr lang="de-DE" b="1">
                <a:solidFill>
                  <a:srgbClr val="FF0000"/>
                </a:solidFill>
              </a:rPr>
              <a:t>x</a:t>
            </a:r>
            <a:endParaRPr/>
          </a:p>
        </p:txBody>
      </p:sp>
      <p:sp>
        <p:nvSpPr>
          <p:cNvPr id="11" name="Textfeld 10"/>
          <p:cNvSpPr txBox="1"/>
          <p:nvPr/>
        </p:nvSpPr>
        <p:spPr bwMode="auto">
          <a:xfrm>
            <a:off x="4660022" y="4683580"/>
            <a:ext cx="240631" cy="369332"/>
          </a:xfrm>
          <a:prstGeom prst="rect">
            <a:avLst/>
          </a:prstGeom>
          <a:noFill/>
        </p:spPr>
        <p:txBody>
          <a:bodyPr wrap="square" rtlCol="0">
            <a:spAutoFit/>
          </a:bodyPr>
          <a:lstStyle/>
          <a:p>
            <a:pPr algn="ctr">
              <a:defRPr/>
            </a:pPr>
            <a:r>
              <a:rPr lang="de-DE" b="1">
                <a:solidFill>
                  <a:srgbClr val="FF0000"/>
                </a:solidFill>
              </a:rPr>
              <a:t>x</a:t>
            </a:r>
            <a:endParaRPr/>
          </a:p>
        </p:txBody>
      </p:sp>
      <p:sp>
        <p:nvSpPr>
          <p:cNvPr id="12" name="Textfeld 11"/>
          <p:cNvSpPr txBox="1"/>
          <p:nvPr/>
        </p:nvSpPr>
        <p:spPr bwMode="auto">
          <a:xfrm>
            <a:off x="4953950" y="4945263"/>
            <a:ext cx="240631" cy="369332"/>
          </a:xfrm>
          <a:prstGeom prst="rect">
            <a:avLst/>
          </a:prstGeom>
          <a:noFill/>
        </p:spPr>
        <p:txBody>
          <a:bodyPr wrap="square" rtlCol="0">
            <a:spAutoFit/>
          </a:bodyPr>
          <a:lstStyle/>
          <a:p>
            <a:pPr algn="ctr">
              <a:defRPr/>
            </a:pPr>
            <a:r>
              <a:rPr lang="de-DE" b="1">
                <a:solidFill>
                  <a:srgbClr val="FF0000"/>
                </a:solidFill>
              </a:rPr>
              <a:t>x</a:t>
            </a:r>
            <a:endParaRPr/>
          </a:p>
        </p:txBody>
      </p:sp>
      <p:sp>
        <p:nvSpPr>
          <p:cNvPr id="13" name="Textfeld 12"/>
          <p:cNvSpPr txBox="1"/>
          <p:nvPr/>
        </p:nvSpPr>
        <p:spPr bwMode="auto">
          <a:xfrm>
            <a:off x="5359269" y="5140780"/>
            <a:ext cx="240631" cy="369332"/>
          </a:xfrm>
          <a:prstGeom prst="rect">
            <a:avLst/>
          </a:prstGeom>
          <a:noFill/>
        </p:spPr>
        <p:txBody>
          <a:bodyPr wrap="square" rtlCol="0">
            <a:spAutoFit/>
          </a:bodyPr>
          <a:lstStyle/>
          <a:p>
            <a:pPr algn="ctr">
              <a:defRPr/>
            </a:pPr>
            <a:r>
              <a:rPr lang="de-DE" b="1">
                <a:solidFill>
                  <a:srgbClr val="FF0000"/>
                </a:solidFill>
              </a:rPr>
              <a:t>x</a:t>
            </a:r>
            <a:endParaRPr/>
          </a:p>
        </p:txBody>
      </p:sp>
      <p:cxnSp>
        <p:nvCxnSpPr>
          <p:cNvPr id="14" name="Gerade Verbindung mit Pfeil 13"/>
          <p:cNvCxnSpPr>
            <a:cxnSpLocks/>
          </p:cNvCxnSpPr>
          <p:nvPr/>
        </p:nvCxnSpPr>
        <p:spPr bwMode="auto">
          <a:xfrm flipV="1">
            <a:off x="4050422" y="3265718"/>
            <a:ext cx="240631" cy="24356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cxnSpLocks/>
          </p:cNvCxnSpPr>
          <p:nvPr/>
        </p:nvCxnSpPr>
        <p:spPr bwMode="auto">
          <a:xfrm flipV="1">
            <a:off x="4202822" y="3426950"/>
            <a:ext cx="234219" cy="23473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cxnSpLocks/>
          </p:cNvCxnSpPr>
          <p:nvPr/>
        </p:nvCxnSpPr>
        <p:spPr bwMode="auto">
          <a:xfrm flipV="1">
            <a:off x="4355222" y="3517449"/>
            <a:ext cx="304800" cy="29663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cxnSpLocks/>
          </p:cNvCxnSpPr>
          <p:nvPr/>
        </p:nvCxnSpPr>
        <p:spPr bwMode="auto">
          <a:xfrm flipV="1">
            <a:off x="4511000" y="3669850"/>
            <a:ext cx="316006" cy="31318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cxnSpLocks/>
          </p:cNvCxnSpPr>
          <p:nvPr/>
        </p:nvCxnSpPr>
        <p:spPr bwMode="auto">
          <a:xfrm flipV="1">
            <a:off x="4717934" y="3731750"/>
            <a:ext cx="324224" cy="32546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a:cxnSpLocks/>
          </p:cNvCxnSpPr>
          <p:nvPr/>
        </p:nvCxnSpPr>
        <p:spPr bwMode="auto">
          <a:xfrm>
            <a:off x="5210402" y="3860690"/>
            <a:ext cx="375170" cy="421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a:cxnSpLocks/>
          </p:cNvCxnSpPr>
          <p:nvPr/>
        </p:nvCxnSpPr>
        <p:spPr bwMode="auto">
          <a:xfrm flipV="1">
            <a:off x="5680679" y="3731750"/>
            <a:ext cx="402738" cy="15002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16</a:t>
            </a:fld>
            <a:endParaRPr lang="de-DE" sz="1050">
              <a:solidFill>
                <a:schemeClr val="bg1">
                  <a:lumMod val="50000"/>
                </a:schemeClr>
              </a:solidFill>
            </a:endParaRPr>
          </a:p>
        </p:txBody>
      </p:sp>
      <p:sp>
        <p:nvSpPr>
          <p:cNvPr id="23"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505699" y="406690"/>
            <a:ext cx="8587811" cy="1325563"/>
          </a:xfrm>
        </p:spPr>
        <p:txBody>
          <a:bodyPr vert="horz" lIns="91440" tIns="45720" rIns="91440" bIns="45720" rtlCol="0" anchor="ctr">
            <a:normAutofit/>
          </a:bodyPr>
          <a:lstStyle/>
          <a:p>
            <a:pPr>
              <a:defRPr/>
            </a:pPr>
            <a:r>
              <a:rPr lang="de-DE" sz="2400"/>
              <a:t>Prüfung der Idee durch Modellumsetzung</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17</a:t>
            </a:fld>
            <a:endParaRPr lang="de-DE"/>
          </a:p>
        </p:txBody>
      </p:sp>
      <p:grpSp>
        <p:nvGrpSpPr>
          <p:cNvPr id="9" name="Gruppieren 8"/>
          <p:cNvGrpSpPr/>
          <p:nvPr/>
        </p:nvGrpSpPr>
        <p:grpSpPr bwMode="auto">
          <a:xfrm>
            <a:off x="1947384" y="1865268"/>
            <a:ext cx="8469096" cy="4655087"/>
            <a:chOff x="624414" y="1268760"/>
            <a:chExt cx="8903513" cy="5040560"/>
          </a:xfrm>
        </p:grpSpPr>
        <p:pic>
          <p:nvPicPr>
            <p:cNvPr id="7" name="Grafik 6"/>
            <p:cNvPicPr>
              <a:picLocks noChangeAspect="1"/>
            </p:cNvPicPr>
            <p:nvPr/>
          </p:nvPicPr>
          <p:blipFill>
            <a:blip r:embed="rId2"/>
            <a:stretch/>
          </p:blipFill>
          <p:spPr bwMode="auto">
            <a:xfrm>
              <a:off x="624414" y="1268760"/>
              <a:ext cx="8903513" cy="5040560"/>
            </a:xfrm>
            <a:prstGeom prst="rect">
              <a:avLst/>
            </a:prstGeom>
          </p:spPr>
        </p:pic>
        <p:sp>
          <p:nvSpPr>
            <p:cNvPr id="8" name="Textfeld 7"/>
            <p:cNvSpPr txBox="1"/>
            <p:nvPr/>
          </p:nvSpPr>
          <p:spPr bwMode="auto">
            <a:xfrm>
              <a:off x="624414" y="3576918"/>
              <a:ext cx="2238935" cy="566546"/>
            </a:xfrm>
            <a:prstGeom prst="rect">
              <a:avLst/>
            </a:prstGeom>
            <a:solidFill>
              <a:schemeClr val="bg1">
                <a:alpha val="50000"/>
              </a:schemeClr>
            </a:solidFill>
            <a:ln w="25400">
              <a:solidFill>
                <a:schemeClr val="tx1"/>
              </a:solidFill>
            </a:ln>
          </p:spPr>
          <p:txBody>
            <a:bodyPr wrap="square" rtlCol="0">
              <a:spAutoFit/>
            </a:bodyPr>
            <a:lstStyle/>
            <a:p>
              <a:pPr>
                <a:defRPr/>
              </a:pPr>
              <a:r>
                <a:rPr lang="de-DE" sz="1400"/>
                <a:t>Seitliche Einwallung des Urselbachs</a:t>
              </a:r>
              <a:endParaRPr sz="1400"/>
            </a:p>
          </p:txBody>
        </p:sp>
        <p:cxnSp>
          <p:nvCxnSpPr>
            <p:cNvPr id="10" name="Gerade Verbindung mit Pfeil 9"/>
            <p:cNvCxnSpPr>
              <a:cxnSpLocks/>
            </p:cNvCxnSpPr>
            <p:nvPr/>
          </p:nvCxnSpPr>
          <p:spPr bwMode="auto">
            <a:xfrm flipV="1">
              <a:off x="2863349" y="3489512"/>
              <a:ext cx="397563" cy="2017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bwMode="auto">
            <a:xfrm>
              <a:off x="5184610" y="4027396"/>
              <a:ext cx="1811745" cy="699852"/>
            </a:xfrm>
            <a:prstGeom prst="rect">
              <a:avLst/>
            </a:prstGeom>
            <a:solidFill>
              <a:schemeClr val="bg1">
                <a:alpha val="50000"/>
              </a:schemeClr>
            </a:solidFill>
            <a:ln w="25400">
              <a:solidFill>
                <a:schemeClr val="tx1"/>
              </a:solidFill>
            </a:ln>
          </p:spPr>
          <p:txBody>
            <a:bodyPr wrap="square" rtlCol="0">
              <a:spAutoFit/>
            </a:bodyPr>
            <a:lstStyle/>
            <a:p>
              <a:pPr>
                <a:defRPr/>
              </a:pPr>
              <a:r>
                <a:rPr lang="de-DE" sz="1400"/>
                <a:t>Verlagerung</a:t>
              </a:r>
              <a:r>
                <a:rPr lang="de-DE"/>
                <a:t> der Problematik</a:t>
              </a:r>
              <a:endParaRPr/>
            </a:p>
          </p:txBody>
        </p:sp>
        <p:cxnSp>
          <p:nvCxnSpPr>
            <p:cNvPr id="14" name="Gerade Verbindung mit Pfeil 13"/>
            <p:cNvCxnSpPr>
              <a:cxnSpLocks/>
            </p:cNvCxnSpPr>
            <p:nvPr/>
          </p:nvCxnSpPr>
          <p:spPr bwMode="auto">
            <a:xfrm flipH="1">
              <a:off x="4598894" y="4350561"/>
              <a:ext cx="58571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bwMode="auto">
            <a:xfrm>
              <a:off x="1797755" y="1377432"/>
              <a:ext cx="3984481" cy="566546"/>
            </a:xfrm>
            <a:prstGeom prst="rect">
              <a:avLst/>
            </a:prstGeom>
            <a:solidFill>
              <a:schemeClr val="bg1">
                <a:alpha val="50000"/>
              </a:schemeClr>
            </a:solidFill>
            <a:ln w="25400">
              <a:solidFill>
                <a:schemeClr val="tx1"/>
              </a:solidFill>
            </a:ln>
          </p:spPr>
          <p:txBody>
            <a:bodyPr wrap="square" rtlCol="0">
              <a:spAutoFit/>
            </a:bodyPr>
            <a:lstStyle/>
            <a:p>
              <a:pPr>
                <a:defRPr/>
              </a:pPr>
              <a:r>
                <a:rPr lang="de-DE" sz="1400"/>
                <a:t>Errichten einer Vertiefung (Furt) zur gezielten Entlastung in die Wiesenau</a:t>
              </a:r>
              <a:endParaRPr sz="1400"/>
            </a:p>
          </p:txBody>
        </p:sp>
        <p:cxnSp>
          <p:nvCxnSpPr>
            <p:cNvPr id="18" name="Gerade Verbindung mit Pfeil 17"/>
            <p:cNvCxnSpPr>
              <a:cxnSpLocks/>
            </p:cNvCxnSpPr>
            <p:nvPr/>
          </p:nvCxnSpPr>
          <p:spPr bwMode="auto">
            <a:xfrm flipH="1">
              <a:off x="3193676" y="2023763"/>
              <a:ext cx="339785" cy="5513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17</a:t>
            </a:fld>
            <a:endParaRPr lang="de-DE" sz="1050">
              <a:solidFill>
                <a:schemeClr val="bg1">
                  <a:lumMod val="50000"/>
                </a:schemeClr>
              </a:solidFill>
            </a:endParaRPr>
          </a:p>
        </p:txBody>
      </p:sp>
      <p:sp>
        <p:nvSpPr>
          <p:cNvPr id="20"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0141" y="631141"/>
            <a:ext cx="8587811" cy="1325563"/>
          </a:xfrm>
        </p:spPr>
        <p:txBody>
          <a:bodyPr vert="horz" lIns="91440" tIns="45720" rIns="91440" bIns="45720" rtlCol="0" anchor="ctr">
            <a:normAutofit/>
          </a:bodyPr>
          <a:lstStyle/>
          <a:p>
            <a:pPr>
              <a:defRPr/>
            </a:pPr>
            <a:r>
              <a:rPr lang="de-DE" sz="2400"/>
              <a:t>Ergebnis Prüfung Sofortmaßnahme: Idee nicht realisierbar, </a:t>
            </a:r>
            <a:br>
              <a:rPr lang="de-DE" sz="2400"/>
            </a:br>
            <a:r>
              <a:rPr lang="de-DE" sz="2400"/>
              <a:t>da erneute Gefahren für Anwohnende entstehen.</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18</a:t>
            </a:fld>
            <a:endParaRPr lang="de-DE"/>
          </a:p>
        </p:txBody>
      </p:sp>
      <p:pic>
        <p:nvPicPr>
          <p:cNvPr id="8" name="Grafik 7"/>
          <p:cNvPicPr>
            <a:picLocks noChangeAspect="1"/>
          </p:cNvPicPr>
          <p:nvPr/>
        </p:nvPicPr>
        <p:blipFill>
          <a:blip r:embed="rId3"/>
          <a:stretch/>
        </p:blipFill>
        <p:spPr bwMode="auto">
          <a:xfrm>
            <a:off x="624419" y="1839873"/>
            <a:ext cx="7139673" cy="4531372"/>
          </a:xfrm>
          <a:prstGeom prst="rect">
            <a:avLst/>
          </a:prstGeom>
        </p:spPr>
      </p:pic>
      <p:pic>
        <p:nvPicPr>
          <p:cNvPr id="7" name="Grafik 6"/>
          <p:cNvPicPr>
            <a:picLocks noChangeAspect="1"/>
          </p:cNvPicPr>
          <p:nvPr/>
        </p:nvPicPr>
        <p:blipFill>
          <a:blip r:embed="rId4"/>
          <a:stretch/>
        </p:blipFill>
        <p:spPr bwMode="auto">
          <a:xfrm>
            <a:off x="7260271" y="1825713"/>
            <a:ext cx="4322129" cy="2471086"/>
          </a:xfrm>
          <a:prstGeom prst="rect">
            <a:avLst/>
          </a:prstGeom>
          <a:ln w="12700">
            <a:solidFill>
              <a:schemeClr val="tx1"/>
            </a:solidFill>
          </a:ln>
        </p:spPr>
      </p:pic>
      <p:sp>
        <p:nvSpPr>
          <p:cNvPr id="10" name="Textfeld 9"/>
          <p:cNvSpPr txBox="1"/>
          <p:nvPr/>
        </p:nvSpPr>
        <p:spPr bwMode="auto">
          <a:xfrm>
            <a:off x="9076875" y="5048174"/>
            <a:ext cx="1811745" cy="1384995"/>
          </a:xfrm>
          <a:prstGeom prst="rect">
            <a:avLst/>
          </a:prstGeom>
          <a:solidFill>
            <a:schemeClr val="bg1">
              <a:alpha val="50000"/>
            </a:schemeClr>
          </a:solidFill>
          <a:ln w="25400">
            <a:solidFill>
              <a:schemeClr val="tx1"/>
            </a:solidFill>
          </a:ln>
        </p:spPr>
        <p:txBody>
          <a:bodyPr wrap="square" rtlCol="0">
            <a:spAutoFit/>
          </a:bodyPr>
          <a:lstStyle/>
          <a:p>
            <a:pPr>
              <a:defRPr/>
            </a:pPr>
            <a:r>
              <a:rPr lang="de-DE" sz="1400"/>
              <a:t>Großräumigere Einwallung des Urselbachs erforderlich = </a:t>
            </a:r>
            <a:r>
              <a:rPr lang="de-DE" sz="1400" b="1">
                <a:solidFill>
                  <a:srgbClr val="C00000"/>
                </a:solidFill>
              </a:rPr>
              <a:t>Handlungs-empfehlung 01</a:t>
            </a:r>
            <a:endParaRPr sz="1400"/>
          </a:p>
        </p:txBody>
      </p:sp>
      <p:cxnSp>
        <p:nvCxnSpPr>
          <p:cNvPr id="11" name="Gerade Verbindung mit Pfeil 10"/>
          <p:cNvCxnSpPr>
            <a:cxnSpLocks/>
          </p:cNvCxnSpPr>
          <p:nvPr/>
        </p:nvCxnSpPr>
        <p:spPr bwMode="auto">
          <a:xfrm flipH="1" flipV="1">
            <a:off x="9419665" y="3656500"/>
            <a:ext cx="189796" cy="13720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18</a:t>
            </a:fld>
            <a:endParaRPr lang="de-DE" sz="1050">
              <a:solidFill>
                <a:schemeClr val="bg1">
                  <a:lumMod val="50000"/>
                </a:schemeClr>
              </a:solidFill>
            </a:endParaRPr>
          </a:p>
        </p:txBody>
      </p:sp>
      <p:sp>
        <p:nvSpPr>
          <p:cNvPr id="15"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4376" y="555609"/>
            <a:ext cx="8587811" cy="1325563"/>
          </a:xfrm>
        </p:spPr>
        <p:txBody>
          <a:bodyPr>
            <a:normAutofit/>
          </a:bodyPr>
          <a:lstStyle/>
          <a:p>
            <a:pPr>
              <a:defRPr/>
            </a:pPr>
            <a:r>
              <a:rPr lang="de-DE" sz="2400" b="1">
                <a:solidFill>
                  <a:schemeClr val="accent5"/>
                </a:solidFill>
              </a:rPr>
              <a:t>Handlungsempfehlung 01: </a:t>
            </a:r>
            <a:r>
              <a:rPr lang="de-DE" sz="2400"/>
              <a:t>Wiesennutzung ohne Retention</a:t>
            </a:r>
            <a:endParaRPr sz="2400"/>
          </a:p>
        </p:txBody>
      </p:sp>
      <p:sp>
        <p:nvSpPr>
          <p:cNvPr id="3" name="Inhaltsplatzhalter 2"/>
          <p:cNvSpPr>
            <a:spLocks noGrp="1"/>
          </p:cNvSpPr>
          <p:nvPr>
            <p:ph sz="quarter" idx="13"/>
          </p:nvPr>
        </p:nvSpPr>
        <p:spPr bwMode="auto">
          <a:xfrm>
            <a:off x="7137931" y="2092985"/>
            <a:ext cx="5512772" cy="5040560"/>
          </a:xfrm>
        </p:spPr>
        <p:txBody>
          <a:bodyPr>
            <a:normAutofit/>
          </a:bodyPr>
          <a:lstStyle/>
          <a:p>
            <a:pPr>
              <a:defRPr/>
            </a:pPr>
            <a:r>
              <a:rPr lang="de-DE" sz="2000"/>
              <a:t>Berechnungsansatz</a:t>
            </a:r>
            <a:endParaRPr sz="2000"/>
          </a:p>
          <a:p>
            <a:pPr lvl="1">
              <a:defRPr/>
            </a:pPr>
            <a:r>
              <a:rPr lang="de-DE" sz="1800"/>
              <a:t>3,5 m³/s (Stierstädter Bach)</a:t>
            </a:r>
            <a:endParaRPr sz="1800"/>
          </a:p>
          <a:p>
            <a:pPr lvl="1">
              <a:defRPr/>
            </a:pPr>
            <a:r>
              <a:rPr lang="de-DE" sz="1800"/>
              <a:t>11,9 m³/s (Urselbach)</a:t>
            </a:r>
            <a:endParaRPr sz="1800"/>
          </a:p>
          <a:p>
            <a:pPr lvl="1">
              <a:defRPr/>
            </a:pPr>
            <a:r>
              <a:rPr lang="de-DE" sz="1800"/>
              <a:t>Flächige Beregnung (Starkregen)</a:t>
            </a:r>
            <a:endParaRPr sz="1800"/>
          </a:p>
          <a:p>
            <a:pPr>
              <a:defRPr/>
            </a:pPr>
            <a:r>
              <a:rPr lang="de-DE" sz="2000"/>
              <a:t>Verengung Urselbach oberhalb der Wiesenaue</a:t>
            </a:r>
            <a:endParaRPr sz="2000"/>
          </a:p>
          <a:p>
            <a:pPr>
              <a:defRPr/>
            </a:pPr>
            <a:r>
              <a:rPr lang="de-DE" sz="2000"/>
              <a:t>Errichten von kleinen Schutzwällen </a:t>
            </a:r>
            <a:br>
              <a:rPr lang="de-DE" sz="2000"/>
            </a:br>
            <a:r>
              <a:rPr lang="de-DE" sz="2000"/>
              <a:t>(ca. 40 – 50 cm hoch)</a:t>
            </a:r>
            <a:endParaRPr sz="2000"/>
          </a:p>
          <a:p>
            <a:pPr>
              <a:defRPr/>
            </a:pPr>
            <a:endParaRPr lang="de-DE" sz="2000"/>
          </a:p>
        </p:txBody>
      </p:sp>
      <p:pic>
        <p:nvPicPr>
          <p:cNvPr id="15" name="Grafik 14"/>
          <p:cNvPicPr>
            <a:picLocks noChangeAspect="1"/>
          </p:cNvPicPr>
          <p:nvPr/>
        </p:nvPicPr>
        <p:blipFill>
          <a:blip r:embed="rId3"/>
          <a:stretch/>
        </p:blipFill>
        <p:spPr bwMode="auto">
          <a:xfrm>
            <a:off x="5792820" y="5125730"/>
            <a:ext cx="1704278" cy="1329771"/>
          </a:xfrm>
          <a:prstGeom prst="rect">
            <a:avLst/>
          </a:prstGeom>
          <a:ln w="25400">
            <a:solidFill>
              <a:srgbClr val="FFC000"/>
            </a:solidFill>
          </a:ln>
        </p:spPr>
      </p:pic>
      <p:sp>
        <p:nvSpPr>
          <p:cNvPr id="18" name="Textfeld 17"/>
          <p:cNvSpPr txBox="1"/>
          <p:nvPr/>
        </p:nvSpPr>
        <p:spPr bwMode="auto">
          <a:xfrm>
            <a:off x="479982" y="2079149"/>
            <a:ext cx="1357728" cy="261610"/>
          </a:xfrm>
          <a:prstGeom prst="rect">
            <a:avLst/>
          </a:prstGeom>
          <a:noFill/>
        </p:spPr>
        <p:txBody>
          <a:bodyPr wrap="square" rtlCol="0">
            <a:spAutoFit/>
          </a:bodyPr>
          <a:lstStyle/>
          <a:p>
            <a:pPr>
              <a:defRPr/>
            </a:pPr>
            <a:r>
              <a:rPr lang="de-DE" sz="1050"/>
              <a:t>Q</a:t>
            </a:r>
            <a:r>
              <a:rPr lang="de-DE" sz="1050" baseline="-25000"/>
              <a:t>max</a:t>
            </a:r>
            <a:r>
              <a:rPr lang="de-DE" sz="1050"/>
              <a:t> = 4,5 m³/s</a:t>
            </a:r>
            <a:endParaRPr/>
          </a:p>
        </p:txBody>
      </p:sp>
      <p:sp>
        <p:nvSpPr>
          <p:cNvPr id="21" name="Textfeld 20"/>
          <p:cNvSpPr txBox="1"/>
          <p:nvPr/>
        </p:nvSpPr>
        <p:spPr bwMode="auto">
          <a:xfrm>
            <a:off x="4981045" y="3665903"/>
            <a:ext cx="1357728" cy="261610"/>
          </a:xfrm>
          <a:prstGeom prst="rect">
            <a:avLst/>
          </a:prstGeom>
          <a:noFill/>
        </p:spPr>
        <p:txBody>
          <a:bodyPr wrap="square" rtlCol="0">
            <a:spAutoFit/>
          </a:bodyPr>
          <a:lstStyle/>
          <a:p>
            <a:pPr>
              <a:defRPr/>
            </a:pPr>
            <a:r>
              <a:rPr lang="de-DE" sz="1050"/>
              <a:t>Q</a:t>
            </a:r>
            <a:r>
              <a:rPr lang="de-DE" sz="1050" baseline="-25000"/>
              <a:t>max</a:t>
            </a:r>
            <a:r>
              <a:rPr lang="de-DE" sz="1050"/>
              <a:t> = 10,2 m³/s</a:t>
            </a:r>
            <a:endParaRPr/>
          </a:p>
        </p:txBody>
      </p:sp>
      <p:grpSp>
        <p:nvGrpSpPr>
          <p:cNvPr id="32" name="Gruppieren 31"/>
          <p:cNvGrpSpPr/>
          <p:nvPr/>
        </p:nvGrpSpPr>
        <p:grpSpPr bwMode="auto">
          <a:xfrm>
            <a:off x="879290" y="1843595"/>
            <a:ext cx="4905340" cy="4642386"/>
            <a:chOff x="621587" y="1534766"/>
            <a:chExt cx="5225760" cy="5034345"/>
          </a:xfrm>
        </p:grpSpPr>
        <p:grpSp>
          <p:nvGrpSpPr>
            <p:cNvPr id="16" name="Gruppieren 15"/>
            <p:cNvGrpSpPr/>
            <p:nvPr/>
          </p:nvGrpSpPr>
          <p:grpSpPr bwMode="auto">
            <a:xfrm>
              <a:off x="621587" y="1534766"/>
              <a:ext cx="5038431" cy="5034345"/>
              <a:chOff x="638213" y="1268759"/>
              <a:chExt cx="5038431" cy="5034345"/>
            </a:xfrm>
          </p:grpSpPr>
          <p:pic>
            <p:nvPicPr>
              <p:cNvPr id="7" name="Grafik 6"/>
              <p:cNvPicPr>
                <a:picLocks noChangeAspect="1"/>
              </p:cNvPicPr>
              <p:nvPr/>
            </p:nvPicPr>
            <p:blipFill>
              <a:blip r:embed="rId4"/>
              <a:stretch/>
            </p:blipFill>
            <p:spPr bwMode="auto">
              <a:xfrm>
                <a:off x="638213" y="1268759"/>
                <a:ext cx="5038431" cy="5034345"/>
              </a:xfrm>
              <a:prstGeom prst="rect">
                <a:avLst/>
              </a:prstGeom>
              <a:ln>
                <a:solidFill>
                  <a:schemeClr val="tx1"/>
                </a:solidFill>
              </a:ln>
            </p:spPr>
          </p:pic>
          <p:sp>
            <p:nvSpPr>
              <p:cNvPr id="13" name="Ellipse 12"/>
              <p:cNvSpPr/>
              <p:nvPr/>
            </p:nvSpPr>
            <p:spPr bwMode="auto">
              <a:xfrm>
                <a:off x="4038113" y="5907676"/>
                <a:ext cx="153261" cy="175399"/>
              </a:xfrm>
              <a:prstGeom prst="ellipse">
                <a:avLst/>
              </a:prstGeom>
              <a:solidFill>
                <a:srgbClr val="002060"/>
              </a:solidFill>
              <a:ln w="6350">
                <a:solidFill>
                  <a:schemeClr val="bg1"/>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1200" b="1"/>
                  <a:t>2</a:t>
                </a:r>
                <a:endParaRPr/>
              </a:p>
            </p:txBody>
          </p:sp>
          <p:sp>
            <p:nvSpPr>
              <p:cNvPr id="23" name="Ellipse 22"/>
              <p:cNvSpPr/>
              <p:nvPr/>
            </p:nvSpPr>
            <p:spPr bwMode="auto">
              <a:xfrm>
                <a:off x="3229928" y="2143852"/>
                <a:ext cx="153261" cy="175399"/>
              </a:xfrm>
              <a:prstGeom prst="ellipse">
                <a:avLst/>
              </a:prstGeom>
              <a:solidFill>
                <a:srgbClr val="002060"/>
              </a:solidFill>
              <a:ln w="6350">
                <a:solidFill>
                  <a:schemeClr val="bg1"/>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1200" b="1"/>
                  <a:t>1</a:t>
                </a:r>
                <a:endParaRPr/>
              </a:p>
            </p:txBody>
          </p:sp>
        </p:grpSp>
        <p:cxnSp>
          <p:nvCxnSpPr>
            <p:cNvPr id="8" name="Gerader Verbinder 7"/>
            <p:cNvCxnSpPr>
              <a:cxnSpLocks/>
            </p:cNvCxnSpPr>
            <p:nvPr/>
          </p:nvCxnSpPr>
          <p:spPr bwMode="auto">
            <a:xfrm flipH="1" flipV="1">
              <a:off x="2468943" y="2155069"/>
              <a:ext cx="159798" cy="18569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cxnSpLocks/>
            </p:cNvCxnSpPr>
            <p:nvPr/>
          </p:nvCxnSpPr>
          <p:spPr bwMode="auto">
            <a:xfrm flipV="1">
              <a:off x="3751327" y="5384192"/>
              <a:ext cx="693583" cy="69680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a:cxnSpLocks/>
            </p:cNvCxnSpPr>
            <p:nvPr/>
          </p:nvCxnSpPr>
          <p:spPr bwMode="auto">
            <a:xfrm flipV="1">
              <a:off x="5127000" y="5855247"/>
              <a:ext cx="155125" cy="16119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cxnSpLocks/>
            </p:cNvCxnSpPr>
            <p:nvPr/>
          </p:nvCxnSpPr>
          <p:spPr bwMode="auto">
            <a:xfrm>
              <a:off x="1887068" y="2247914"/>
              <a:ext cx="483159"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a:off x="4501586" y="4928361"/>
              <a:ext cx="292868" cy="39374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p:cNvCxnSpPr>
            <p:nvPr/>
          </p:nvCxnSpPr>
          <p:spPr bwMode="auto">
            <a:xfrm flipH="1">
              <a:off x="5375707" y="5833885"/>
              <a:ext cx="471639" cy="162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feld 24"/>
          <p:cNvSpPr txBox="1"/>
          <p:nvPr/>
        </p:nvSpPr>
        <p:spPr bwMode="auto">
          <a:xfrm>
            <a:off x="6421278" y="5199502"/>
            <a:ext cx="1357728" cy="261610"/>
          </a:xfrm>
          <a:prstGeom prst="rect">
            <a:avLst/>
          </a:prstGeom>
          <a:noFill/>
        </p:spPr>
        <p:txBody>
          <a:bodyPr wrap="square" rtlCol="0">
            <a:spAutoFit/>
          </a:bodyPr>
          <a:lstStyle/>
          <a:p>
            <a:pPr>
              <a:defRPr/>
            </a:pPr>
            <a:r>
              <a:rPr lang="de-DE" sz="1050"/>
              <a:t>Q</a:t>
            </a:r>
            <a:r>
              <a:rPr lang="de-DE" sz="1050" baseline="-25000"/>
              <a:t>max</a:t>
            </a:r>
            <a:r>
              <a:rPr lang="de-DE" sz="1050"/>
              <a:t> = 20,0 m³/s</a:t>
            </a:r>
            <a:endParaRPr/>
          </a:p>
        </p:txBody>
      </p:sp>
      <p:pic>
        <p:nvPicPr>
          <p:cNvPr id="12" name="Grafik 11"/>
          <p:cNvPicPr>
            <a:picLocks noChangeAspect="1"/>
          </p:cNvPicPr>
          <p:nvPr/>
        </p:nvPicPr>
        <p:blipFill>
          <a:blip r:embed="rId5"/>
          <a:stretch/>
        </p:blipFill>
        <p:spPr bwMode="auto">
          <a:xfrm>
            <a:off x="165989" y="1926725"/>
            <a:ext cx="1704278" cy="1317066"/>
          </a:xfrm>
          <a:prstGeom prst="rect">
            <a:avLst/>
          </a:prstGeom>
          <a:ln w="25400">
            <a:solidFill>
              <a:srgbClr val="FFC000"/>
            </a:solidFill>
          </a:ln>
        </p:spPr>
      </p:pic>
      <p:pic>
        <p:nvPicPr>
          <p:cNvPr id="14" name="Grafik 13"/>
          <p:cNvPicPr>
            <a:picLocks noChangeAspect="1"/>
          </p:cNvPicPr>
          <p:nvPr/>
        </p:nvPicPr>
        <p:blipFill>
          <a:blip r:embed="rId6"/>
          <a:stretch/>
        </p:blipFill>
        <p:spPr bwMode="auto">
          <a:xfrm>
            <a:off x="4444801" y="3596980"/>
            <a:ext cx="1704278" cy="1331381"/>
          </a:xfrm>
          <a:prstGeom prst="rect">
            <a:avLst/>
          </a:prstGeom>
          <a:ln w="25400">
            <a:solidFill>
              <a:srgbClr val="FFC000"/>
            </a:solidFill>
          </a:ln>
        </p:spPr>
      </p:pic>
      <p:sp>
        <p:nvSpPr>
          <p:cNvPr id="26"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19</a:t>
            </a:fld>
            <a:endParaRPr lang="de-DE" sz="1050">
              <a:solidFill>
                <a:schemeClr val="bg1">
                  <a:lumMod val="50000"/>
                </a:schemeClr>
              </a:solidFill>
            </a:endParaRPr>
          </a:p>
        </p:txBody>
      </p:sp>
      <p:sp>
        <p:nvSpPr>
          <p:cNvPr id="28"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8443" y="739190"/>
            <a:ext cx="8587811" cy="1325563"/>
          </a:xfrm>
        </p:spPr>
        <p:txBody>
          <a:bodyPr>
            <a:normAutofit/>
          </a:bodyPr>
          <a:lstStyle/>
          <a:p>
            <a:pPr>
              <a:defRPr/>
            </a:pPr>
            <a:r>
              <a:rPr lang="de-DE" sz="3200"/>
              <a:t>Inhaltsverzeichnis</a:t>
            </a:r>
            <a:endParaRPr sz="3200"/>
          </a:p>
        </p:txBody>
      </p:sp>
      <p:sp>
        <p:nvSpPr>
          <p:cNvPr id="3" name="Inhaltsplatzhalter 2"/>
          <p:cNvSpPr>
            <a:spLocks noGrp="1"/>
          </p:cNvSpPr>
          <p:nvPr>
            <p:ph sz="quarter" idx="13"/>
          </p:nvPr>
        </p:nvSpPr>
        <p:spPr bwMode="auto">
          <a:xfrm>
            <a:off x="738443" y="2064753"/>
            <a:ext cx="10943167" cy="5328591"/>
          </a:xfrm>
        </p:spPr>
        <p:txBody>
          <a:bodyPr>
            <a:noAutofit/>
          </a:bodyPr>
          <a:lstStyle/>
          <a:p>
            <a:pPr marL="342900" indent="-342900">
              <a:buFont typeface="+mj-lt"/>
              <a:buAutoNum type="arabicPeriod"/>
              <a:defRPr/>
            </a:pPr>
            <a:r>
              <a:rPr lang="de-DE" sz="1800" dirty="0"/>
              <a:t>Begrüßung – </a:t>
            </a:r>
            <a:r>
              <a:rPr lang="de-DE" sz="1800" dirty="0">
                <a:solidFill>
                  <a:schemeClr val="accent1"/>
                </a:solidFill>
              </a:rPr>
              <a:t>Bürgermeisterin Antje Runge</a:t>
            </a:r>
          </a:p>
          <a:p>
            <a:pPr marL="342900" indent="-342900">
              <a:buFont typeface="+mj-lt"/>
              <a:buAutoNum type="arabicPeriod"/>
              <a:defRPr/>
            </a:pPr>
            <a:r>
              <a:rPr lang="de-DE" sz="1800" dirty="0"/>
              <a:t>Klimaanpassungskonzept: Allgemeines und Ausgangslage – </a:t>
            </a:r>
            <a:r>
              <a:rPr lang="de-DE" sz="1800" dirty="0">
                <a:solidFill>
                  <a:schemeClr val="accent1"/>
                </a:solidFill>
              </a:rPr>
              <a:t>Michael Maag, Betriebsleitung BSO</a:t>
            </a:r>
            <a:endParaRPr dirty="0"/>
          </a:p>
          <a:p>
            <a:pPr marL="342900" indent="-342900">
              <a:buFont typeface="+mj-lt"/>
              <a:buAutoNum type="arabicPeriod"/>
              <a:defRPr/>
            </a:pPr>
            <a:r>
              <a:rPr lang="de-DE" sz="1800" dirty="0"/>
              <a:t>Bestandsanalyse und Maßnahmen Bach – </a:t>
            </a:r>
            <a:r>
              <a:rPr lang="de-DE" sz="1800" dirty="0">
                <a:solidFill>
                  <a:schemeClr val="accent1"/>
                </a:solidFill>
              </a:rPr>
              <a:t>Michael Maag, Betriebsleitung BSO</a:t>
            </a:r>
            <a:endParaRPr dirty="0"/>
          </a:p>
          <a:p>
            <a:pPr marL="342900" indent="-342900">
              <a:buFont typeface="+mj-lt"/>
              <a:buAutoNum type="arabicPeriod"/>
              <a:defRPr/>
            </a:pPr>
            <a:r>
              <a:rPr lang="de-DE" sz="1800" dirty="0"/>
              <a:t>Bestandsanalyse GEP und Situation Kanal – </a:t>
            </a:r>
            <a:r>
              <a:rPr lang="de-DE" sz="1800" dirty="0">
                <a:solidFill>
                  <a:schemeClr val="accent1"/>
                </a:solidFill>
              </a:rPr>
              <a:t>Michael Maag, Betriebsleitung BSO</a:t>
            </a:r>
            <a:endParaRPr dirty="0"/>
          </a:p>
          <a:p>
            <a:pPr marL="342900" indent="-342900">
              <a:buFont typeface="+mj-lt"/>
              <a:buAutoNum type="arabicPeriod"/>
              <a:defRPr/>
            </a:pPr>
            <a:r>
              <a:rPr lang="de-DE" sz="1800" dirty="0"/>
              <a:t>Eigenvorsorge – </a:t>
            </a:r>
            <a:r>
              <a:rPr lang="de-DE" sz="1800" dirty="0">
                <a:solidFill>
                  <a:schemeClr val="accent1"/>
                </a:solidFill>
              </a:rPr>
              <a:t>Jens Gessner, Bereichsleitung Nachhaltigkeit, Klima-, Umweltschutz und Mobilität</a:t>
            </a:r>
          </a:p>
          <a:p>
            <a:pPr marL="342900" indent="-342900">
              <a:buFont typeface="+mj-lt"/>
              <a:buAutoNum type="arabicPeriod"/>
              <a:defRPr/>
            </a:pPr>
            <a:r>
              <a:rPr lang="de-DE" sz="1800" dirty="0"/>
              <a:t>Gebührenbescheide – </a:t>
            </a:r>
            <a:r>
              <a:rPr lang="de-DE" sz="1800" dirty="0">
                <a:solidFill>
                  <a:schemeClr val="accent1"/>
                </a:solidFill>
              </a:rPr>
              <a:t>Valentin Reuter, </a:t>
            </a:r>
            <a:r>
              <a:rPr lang="de-DE" sz="1800" dirty="0" smtClean="0">
                <a:solidFill>
                  <a:schemeClr val="accent1"/>
                </a:solidFill>
              </a:rPr>
              <a:t>Stadtbrandinspektor</a:t>
            </a:r>
            <a:endParaRPr lang="de-DE" sz="1800" dirty="0">
              <a:solidFill>
                <a:schemeClr val="accent1"/>
              </a:solidFill>
            </a:endParaRPr>
          </a:p>
          <a:p>
            <a:pPr marL="342900" indent="-342900">
              <a:buFont typeface="+mj-lt"/>
              <a:buAutoNum type="arabicPeriod"/>
              <a:defRPr/>
            </a:pPr>
            <a:r>
              <a:rPr lang="de-DE" sz="1800" dirty="0"/>
              <a:t>Fragen</a:t>
            </a: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a:t>
            </a:fld>
            <a:endParaRPr lang="de-DE"/>
          </a:p>
        </p:txBody>
      </p:sp>
      <p:sp>
        <p:nvSpPr>
          <p:cNvPr id="9"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a:t>
            </a:fld>
            <a:endParaRPr lang="de-DE" sz="1050">
              <a:solidFill>
                <a:schemeClr val="bg1">
                  <a:lumMod val="50000"/>
                </a:schemeClr>
              </a:solidFill>
            </a:endParaRPr>
          </a:p>
        </p:txBody>
      </p:sp>
      <p:sp>
        <p:nvSpPr>
          <p:cNvPr id="10"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77236" y="541520"/>
            <a:ext cx="8587811" cy="1325563"/>
          </a:xfrm>
        </p:spPr>
        <p:txBody>
          <a:bodyPr>
            <a:normAutofit/>
          </a:bodyPr>
          <a:lstStyle/>
          <a:p>
            <a:pPr>
              <a:defRPr/>
            </a:pPr>
            <a:r>
              <a:rPr lang="de-DE" sz="2400" b="1">
                <a:solidFill>
                  <a:schemeClr val="accent5"/>
                </a:solidFill>
              </a:rPr>
              <a:t>Handlungsempfehlung</a:t>
            </a:r>
            <a:r>
              <a:rPr lang="de-DE" sz="2400">
                <a:solidFill>
                  <a:srgbClr val="C00000"/>
                </a:solidFill>
              </a:rPr>
              <a:t> </a:t>
            </a:r>
            <a:r>
              <a:rPr lang="de-DE" sz="2400" b="1">
                <a:solidFill>
                  <a:schemeClr val="accent5"/>
                </a:solidFill>
              </a:rPr>
              <a:t>01</a:t>
            </a:r>
            <a:r>
              <a:rPr lang="de-DE" sz="2400">
                <a:solidFill>
                  <a:srgbClr val="C00000"/>
                </a:solidFill>
              </a:rPr>
              <a:t>: </a:t>
            </a:r>
            <a:r>
              <a:rPr lang="de-DE" sz="2400"/>
              <a:t>Umleitung über die Wiesenau</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20</a:t>
            </a:fld>
            <a:endParaRPr lang="de-DE"/>
          </a:p>
        </p:txBody>
      </p:sp>
      <p:cxnSp>
        <p:nvCxnSpPr>
          <p:cNvPr id="9" name="Gerader Verbinder 8"/>
          <p:cNvCxnSpPr>
            <a:cxnSpLocks/>
          </p:cNvCxnSpPr>
          <p:nvPr/>
        </p:nvCxnSpPr>
        <p:spPr bwMode="auto">
          <a:xfrm flipH="1">
            <a:off x="2874938" y="1815884"/>
            <a:ext cx="373970" cy="8194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 name="Gruppieren 16"/>
          <p:cNvGrpSpPr/>
          <p:nvPr/>
        </p:nvGrpSpPr>
        <p:grpSpPr bwMode="auto">
          <a:xfrm>
            <a:off x="840535" y="1812065"/>
            <a:ext cx="5360750" cy="4529547"/>
            <a:chOff x="624414" y="1264024"/>
            <a:chExt cx="5910857" cy="5069275"/>
          </a:xfrm>
        </p:grpSpPr>
        <p:pic>
          <p:nvPicPr>
            <p:cNvPr id="7" name="Grafik 6"/>
            <p:cNvPicPr>
              <a:picLocks noChangeAspect="1"/>
            </p:cNvPicPr>
            <p:nvPr/>
          </p:nvPicPr>
          <p:blipFill>
            <a:blip r:embed="rId3"/>
            <a:stretch/>
          </p:blipFill>
          <p:spPr bwMode="auto">
            <a:xfrm>
              <a:off x="624414" y="1268760"/>
              <a:ext cx="5910857" cy="5064540"/>
            </a:xfrm>
            <a:prstGeom prst="rect">
              <a:avLst/>
            </a:prstGeom>
          </p:spPr>
        </p:pic>
        <p:sp>
          <p:nvSpPr>
            <p:cNvPr id="8" name="Rechteck 7"/>
            <p:cNvSpPr/>
            <p:nvPr/>
          </p:nvSpPr>
          <p:spPr bwMode="auto">
            <a:xfrm rot="8131383">
              <a:off x="2899295" y="1757053"/>
              <a:ext cx="325256" cy="202518"/>
            </a:xfrm>
            <a:prstGeom prst="rect">
              <a:avLst/>
            </a:prstGeom>
            <a:solidFill>
              <a:srgbClr val="00B0F0">
                <a:alpha val="50000"/>
              </a:srgbClr>
            </a:solid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Freihandform: Form 9"/>
            <p:cNvSpPr/>
            <p:nvPr/>
          </p:nvSpPr>
          <p:spPr bwMode="auto">
            <a:xfrm>
              <a:off x="2050676" y="1963271"/>
              <a:ext cx="3973606" cy="4336676"/>
            </a:xfrm>
            <a:custGeom>
              <a:avLst/>
              <a:gdLst>
                <a:gd name="connsiteX0" fmla="*/ 874059 w 3973606"/>
                <a:gd name="connsiteY0" fmla="*/ 0 h 4336676"/>
                <a:gd name="connsiteX1" fmla="*/ 712695 w 3973606"/>
                <a:gd name="connsiteY1" fmla="*/ 188258 h 4336676"/>
                <a:gd name="connsiteX2" fmla="*/ 564777 w 3973606"/>
                <a:gd name="connsiteY2" fmla="*/ 316005 h 4336676"/>
                <a:gd name="connsiteX3" fmla="*/ 416859 w 3973606"/>
                <a:gd name="connsiteY3" fmla="*/ 450476 h 4336676"/>
                <a:gd name="connsiteX4" fmla="*/ 289112 w 3973606"/>
                <a:gd name="connsiteY4" fmla="*/ 517711 h 4336676"/>
                <a:gd name="connsiteX5" fmla="*/ 295836 w 3973606"/>
                <a:gd name="connsiteY5" fmla="*/ 705970 h 4336676"/>
                <a:gd name="connsiteX6" fmla="*/ 329453 w 3973606"/>
                <a:gd name="connsiteY6" fmla="*/ 887505 h 4336676"/>
                <a:gd name="connsiteX7" fmla="*/ 316006 w 3973606"/>
                <a:gd name="connsiteY7" fmla="*/ 1001805 h 4336676"/>
                <a:gd name="connsiteX8" fmla="*/ 329453 w 3973606"/>
                <a:gd name="connsiteY8" fmla="*/ 1223682 h 4336676"/>
                <a:gd name="connsiteX9" fmla="*/ 369795 w 3973606"/>
                <a:gd name="connsiteY9" fmla="*/ 1277470 h 4336676"/>
                <a:gd name="connsiteX10" fmla="*/ 416859 w 3973606"/>
                <a:gd name="connsiteY10" fmla="*/ 1385047 h 4336676"/>
                <a:gd name="connsiteX11" fmla="*/ 416859 w 3973606"/>
                <a:gd name="connsiteY11" fmla="*/ 1472453 h 4336676"/>
                <a:gd name="connsiteX12" fmla="*/ 302559 w 3973606"/>
                <a:gd name="connsiteY12" fmla="*/ 1613647 h 4336676"/>
                <a:gd name="connsiteX13" fmla="*/ 154642 w 3973606"/>
                <a:gd name="connsiteY13" fmla="*/ 1754841 h 4336676"/>
                <a:gd name="connsiteX14" fmla="*/ 53789 w 3973606"/>
                <a:gd name="connsiteY14" fmla="*/ 1882588 h 4336676"/>
                <a:gd name="connsiteX15" fmla="*/ 47065 w 3973606"/>
                <a:gd name="connsiteY15" fmla="*/ 1969994 h 4336676"/>
                <a:gd name="connsiteX16" fmla="*/ 47065 w 3973606"/>
                <a:gd name="connsiteY16" fmla="*/ 2043953 h 4336676"/>
                <a:gd name="connsiteX17" fmla="*/ 0 w 3973606"/>
                <a:gd name="connsiteY17" fmla="*/ 2232211 h 4336676"/>
                <a:gd name="connsiteX18" fmla="*/ 80683 w 3973606"/>
                <a:gd name="connsiteY18" fmla="*/ 2420470 h 4336676"/>
                <a:gd name="connsiteX19" fmla="*/ 141195 w 3973606"/>
                <a:gd name="connsiteY19" fmla="*/ 2581835 h 4336676"/>
                <a:gd name="connsiteX20" fmla="*/ 127748 w 3973606"/>
                <a:gd name="connsiteY20" fmla="*/ 2716305 h 4336676"/>
                <a:gd name="connsiteX21" fmla="*/ 141195 w 3973606"/>
                <a:gd name="connsiteY21" fmla="*/ 2783541 h 4336676"/>
                <a:gd name="connsiteX22" fmla="*/ 154642 w 3973606"/>
                <a:gd name="connsiteY22" fmla="*/ 2850776 h 4336676"/>
                <a:gd name="connsiteX23" fmla="*/ 235324 w 3973606"/>
                <a:gd name="connsiteY23" fmla="*/ 3012141 h 4336676"/>
                <a:gd name="connsiteX24" fmla="*/ 275665 w 3973606"/>
                <a:gd name="connsiteY24" fmla="*/ 3112994 h 4336676"/>
                <a:gd name="connsiteX25" fmla="*/ 369795 w 3973606"/>
                <a:gd name="connsiteY25" fmla="*/ 3247464 h 4336676"/>
                <a:gd name="connsiteX26" fmla="*/ 490818 w 3973606"/>
                <a:gd name="connsiteY26" fmla="*/ 3294529 h 4336676"/>
                <a:gd name="connsiteX27" fmla="*/ 544606 w 3973606"/>
                <a:gd name="connsiteY27" fmla="*/ 3442447 h 4336676"/>
                <a:gd name="connsiteX28" fmla="*/ 773206 w 3973606"/>
                <a:gd name="connsiteY28" fmla="*/ 3395382 h 4336676"/>
                <a:gd name="connsiteX29" fmla="*/ 1035424 w 3973606"/>
                <a:gd name="connsiteY29" fmla="*/ 3516405 h 4336676"/>
                <a:gd name="connsiteX30" fmla="*/ 1136277 w 3973606"/>
                <a:gd name="connsiteY30" fmla="*/ 3610535 h 4336676"/>
                <a:gd name="connsiteX31" fmla="*/ 1264024 w 3973606"/>
                <a:gd name="connsiteY31" fmla="*/ 3724835 h 4336676"/>
                <a:gd name="connsiteX32" fmla="*/ 1465730 w 3973606"/>
                <a:gd name="connsiteY32" fmla="*/ 3825688 h 4336676"/>
                <a:gd name="connsiteX33" fmla="*/ 1606924 w 3973606"/>
                <a:gd name="connsiteY33" fmla="*/ 3946711 h 4336676"/>
                <a:gd name="connsiteX34" fmla="*/ 1768289 w 3973606"/>
                <a:gd name="connsiteY34" fmla="*/ 4074458 h 4336676"/>
                <a:gd name="connsiteX35" fmla="*/ 1896036 w 3973606"/>
                <a:gd name="connsiteY35" fmla="*/ 4161864 h 4336676"/>
                <a:gd name="connsiteX36" fmla="*/ 2003612 w 3973606"/>
                <a:gd name="connsiteY36" fmla="*/ 4168588 h 4336676"/>
                <a:gd name="connsiteX37" fmla="*/ 2097742 w 3973606"/>
                <a:gd name="connsiteY37" fmla="*/ 4087905 h 4336676"/>
                <a:gd name="connsiteX38" fmla="*/ 2158253 w 3973606"/>
                <a:gd name="connsiteY38" fmla="*/ 4000500 h 4336676"/>
                <a:gd name="connsiteX39" fmla="*/ 2265830 w 3973606"/>
                <a:gd name="connsiteY39" fmla="*/ 3845858 h 4336676"/>
                <a:gd name="connsiteX40" fmla="*/ 2339789 w 3973606"/>
                <a:gd name="connsiteY40" fmla="*/ 3745005 h 4336676"/>
                <a:gd name="connsiteX41" fmla="*/ 2433918 w 3973606"/>
                <a:gd name="connsiteY41" fmla="*/ 3677770 h 4336676"/>
                <a:gd name="connsiteX42" fmla="*/ 2501153 w 3973606"/>
                <a:gd name="connsiteY42" fmla="*/ 3610535 h 4336676"/>
                <a:gd name="connsiteX43" fmla="*/ 2568389 w 3973606"/>
                <a:gd name="connsiteY43" fmla="*/ 3536576 h 4336676"/>
                <a:gd name="connsiteX44" fmla="*/ 2642348 w 3973606"/>
                <a:gd name="connsiteY44" fmla="*/ 3482788 h 4336676"/>
                <a:gd name="connsiteX45" fmla="*/ 2716306 w 3973606"/>
                <a:gd name="connsiteY45" fmla="*/ 3455894 h 4336676"/>
                <a:gd name="connsiteX46" fmla="*/ 2877671 w 3973606"/>
                <a:gd name="connsiteY46" fmla="*/ 3570194 h 4336676"/>
                <a:gd name="connsiteX47" fmla="*/ 3005418 w 3973606"/>
                <a:gd name="connsiteY47" fmla="*/ 3657600 h 4336676"/>
                <a:gd name="connsiteX48" fmla="*/ 3106271 w 3973606"/>
                <a:gd name="connsiteY48" fmla="*/ 3718111 h 4336676"/>
                <a:gd name="connsiteX49" fmla="*/ 3207124 w 3973606"/>
                <a:gd name="connsiteY49" fmla="*/ 3785347 h 4336676"/>
                <a:gd name="connsiteX50" fmla="*/ 3307977 w 3973606"/>
                <a:gd name="connsiteY50" fmla="*/ 3892923 h 4336676"/>
                <a:gd name="connsiteX51" fmla="*/ 3415553 w 3973606"/>
                <a:gd name="connsiteY51" fmla="*/ 3946711 h 4336676"/>
                <a:gd name="connsiteX52" fmla="*/ 3563471 w 3973606"/>
                <a:gd name="connsiteY52" fmla="*/ 4087905 h 4336676"/>
                <a:gd name="connsiteX53" fmla="*/ 3677771 w 3973606"/>
                <a:gd name="connsiteY53" fmla="*/ 4161864 h 4336676"/>
                <a:gd name="connsiteX54" fmla="*/ 3859306 w 3973606"/>
                <a:gd name="connsiteY54" fmla="*/ 4262717 h 4336676"/>
                <a:gd name="connsiteX55" fmla="*/ 3973606 w 3973606"/>
                <a:gd name="connsiteY55" fmla="*/ 4336676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73606" h="4336676" extrusionOk="0">
                  <a:moveTo>
                    <a:pt x="874059" y="0"/>
                  </a:moveTo>
                  <a:lnTo>
                    <a:pt x="712695" y="188258"/>
                  </a:lnTo>
                  <a:lnTo>
                    <a:pt x="564777" y="316005"/>
                  </a:lnTo>
                  <a:lnTo>
                    <a:pt x="416859" y="450476"/>
                  </a:lnTo>
                  <a:lnTo>
                    <a:pt x="289112" y="517711"/>
                  </a:lnTo>
                  <a:lnTo>
                    <a:pt x="295836" y="705970"/>
                  </a:lnTo>
                  <a:lnTo>
                    <a:pt x="329453" y="887505"/>
                  </a:lnTo>
                  <a:lnTo>
                    <a:pt x="316006" y="1001805"/>
                  </a:lnTo>
                  <a:lnTo>
                    <a:pt x="329453" y="1223682"/>
                  </a:lnTo>
                  <a:lnTo>
                    <a:pt x="369795" y="1277470"/>
                  </a:lnTo>
                  <a:lnTo>
                    <a:pt x="416859" y="1385047"/>
                  </a:lnTo>
                  <a:lnTo>
                    <a:pt x="416859" y="1472453"/>
                  </a:lnTo>
                  <a:lnTo>
                    <a:pt x="302559" y="1613647"/>
                  </a:lnTo>
                  <a:lnTo>
                    <a:pt x="154642" y="1754841"/>
                  </a:lnTo>
                  <a:lnTo>
                    <a:pt x="53789" y="1882588"/>
                  </a:lnTo>
                  <a:lnTo>
                    <a:pt x="47065" y="1969994"/>
                  </a:lnTo>
                  <a:lnTo>
                    <a:pt x="47065" y="2043953"/>
                  </a:lnTo>
                  <a:lnTo>
                    <a:pt x="0" y="2232211"/>
                  </a:lnTo>
                  <a:lnTo>
                    <a:pt x="80683" y="2420470"/>
                  </a:lnTo>
                  <a:lnTo>
                    <a:pt x="141195" y="2581835"/>
                  </a:lnTo>
                  <a:lnTo>
                    <a:pt x="127748" y="2716305"/>
                  </a:lnTo>
                  <a:lnTo>
                    <a:pt x="141195" y="2783541"/>
                  </a:lnTo>
                  <a:lnTo>
                    <a:pt x="154642" y="2850776"/>
                  </a:lnTo>
                  <a:lnTo>
                    <a:pt x="235324" y="3012141"/>
                  </a:lnTo>
                  <a:lnTo>
                    <a:pt x="275665" y="3112994"/>
                  </a:lnTo>
                  <a:lnTo>
                    <a:pt x="369795" y="3247464"/>
                  </a:lnTo>
                  <a:lnTo>
                    <a:pt x="490818" y="3294529"/>
                  </a:lnTo>
                  <a:lnTo>
                    <a:pt x="544606" y="3442447"/>
                  </a:lnTo>
                  <a:lnTo>
                    <a:pt x="773206" y="3395382"/>
                  </a:lnTo>
                  <a:lnTo>
                    <a:pt x="1035424" y="3516405"/>
                  </a:lnTo>
                  <a:lnTo>
                    <a:pt x="1136277" y="3610535"/>
                  </a:lnTo>
                  <a:lnTo>
                    <a:pt x="1264024" y="3724835"/>
                  </a:lnTo>
                  <a:lnTo>
                    <a:pt x="1465730" y="3825688"/>
                  </a:lnTo>
                  <a:lnTo>
                    <a:pt x="1606924" y="3946711"/>
                  </a:lnTo>
                  <a:lnTo>
                    <a:pt x="1768289" y="4074458"/>
                  </a:lnTo>
                  <a:lnTo>
                    <a:pt x="1896036" y="4161864"/>
                  </a:lnTo>
                  <a:lnTo>
                    <a:pt x="2003612" y="4168588"/>
                  </a:lnTo>
                  <a:lnTo>
                    <a:pt x="2097742" y="4087905"/>
                  </a:lnTo>
                  <a:lnTo>
                    <a:pt x="2158253" y="4000500"/>
                  </a:lnTo>
                  <a:lnTo>
                    <a:pt x="2265830" y="3845858"/>
                  </a:lnTo>
                  <a:lnTo>
                    <a:pt x="2339789" y="3745005"/>
                  </a:lnTo>
                  <a:lnTo>
                    <a:pt x="2433918" y="3677770"/>
                  </a:lnTo>
                  <a:lnTo>
                    <a:pt x="2501153" y="3610535"/>
                  </a:lnTo>
                  <a:lnTo>
                    <a:pt x="2568389" y="3536576"/>
                  </a:lnTo>
                  <a:lnTo>
                    <a:pt x="2642348" y="3482788"/>
                  </a:lnTo>
                  <a:lnTo>
                    <a:pt x="2716306" y="3455894"/>
                  </a:lnTo>
                  <a:lnTo>
                    <a:pt x="2877671" y="3570194"/>
                  </a:lnTo>
                  <a:lnTo>
                    <a:pt x="3005418" y="3657600"/>
                  </a:lnTo>
                  <a:lnTo>
                    <a:pt x="3106271" y="3718111"/>
                  </a:lnTo>
                  <a:lnTo>
                    <a:pt x="3207124" y="3785347"/>
                  </a:lnTo>
                  <a:lnTo>
                    <a:pt x="3307977" y="3892923"/>
                  </a:lnTo>
                  <a:lnTo>
                    <a:pt x="3415553" y="3946711"/>
                  </a:lnTo>
                  <a:lnTo>
                    <a:pt x="3563471" y="4087905"/>
                  </a:lnTo>
                  <a:lnTo>
                    <a:pt x="3677771" y="4161864"/>
                  </a:lnTo>
                  <a:lnTo>
                    <a:pt x="3859306" y="4262717"/>
                  </a:lnTo>
                  <a:lnTo>
                    <a:pt x="3973606" y="4336676"/>
                  </a:lnTo>
                </a:path>
              </a:pathLst>
            </a:cu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Freihandform: Form 10"/>
            <p:cNvSpPr/>
            <p:nvPr/>
          </p:nvSpPr>
          <p:spPr bwMode="auto">
            <a:xfrm>
              <a:off x="625288" y="5412441"/>
              <a:ext cx="1963271" cy="255494"/>
            </a:xfrm>
            <a:custGeom>
              <a:avLst/>
              <a:gdLst>
                <a:gd name="connsiteX0" fmla="*/ 1963271 w 1963271"/>
                <a:gd name="connsiteY0" fmla="*/ 0 h 255494"/>
                <a:gd name="connsiteX1" fmla="*/ 1889312 w 1963271"/>
                <a:gd name="connsiteY1" fmla="*/ 147918 h 255494"/>
                <a:gd name="connsiteX2" fmla="*/ 1795183 w 1963271"/>
                <a:gd name="connsiteY2" fmla="*/ 248771 h 255494"/>
                <a:gd name="connsiteX3" fmla="*/ 1633818 w 1963271"/>
                <a:gd name="connsiteY3" fmla="*/ 255494 h 255494"/>
                <a:gd name="connsiteX4" fmla="*/ 1371600 w 1963271"/>
                <a:gd name="connsiteY4" fmla="*/ 154641 h 255494"/>
                <a:gd name="connsiteX5" fmla="*/ 1021977 w 1963271"/>
                <a:gd name="connsiteY5" fmla="*/ 80683 h 255494"/>
                <a:gd name="connsiteX6" fmla="*/ 894230 w 1963271"/>
                <a:gd name="connsiteY6" fmla="*/ 53788 h 255494"/>
                <a:gd name="connsiteX7" fmla="*/ 739588 w 1963271"/>
                <a:gd name="connsiteY7" fmla="*/ 60512 h 255494"/>
                <a:gd name="connsiteX8" fmla="*/ 638736 w 1963271"/>
                <a:gd name="connsiteY8" fmla="*/ 87406 h 255494"/>
                <a:gd name="connsiteX9" fmla="*/ 591671 w 1963271"/>
                <a:gd name="connsiteY9" fmla="*/ 121024 h 255494"/>
                <a:gd name="connsiteX10" fmla="*/ 463924 w 1963271"/>
                <a:gd name="connsiteY10" fmla="*/ 181535 h 255494"/>
                <a:gd name="connsiteX11" fmla="*/ 289112 w 1963271"/>
                <a:gd name="connsiteY11" fmla="*/ 188259 h 255494"/>
                <a:gd name="connsiteX12" fmla="*/ 235324 w 1963271"/>
                <a:gd name="connsiteY12" fmla="*/ 208430 h 255494"/>
                <a:gd name="connsiteX13" fmla="*/ 181536 w 1963271"/>
                <a:gd name="connsiteY13" fmla="*/ 235324 h 255494"/>
                <a:gd name="connsiteX14" fmla="*/ 121024 w 1963271"/>
                <a:gd name="connsiteY14" fmla="*/ 235324 h 255494"/>
                <a:gd name="connsiteX15" fmla="*/ 0 w 1963271"/>
                <a:gd name="connsiteY15" fmla="*/ 208430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3271" h="255494" extrusionOk="0">
                  <a:moveTo>
                    <a:pt x="1963271" y="0"/>
                  </a:moveTo>
                  <a:lnTo>
                    <a:pt x="1889312" y="147918"/>
                  </a:lnTo>
                  <a:lnTo>
                    <a:pt x="1795183" y="248771"/>
                  </a:lnTo>
                  <a:lnTo>
                    <a:pt x="1633818" y="255494"/>
                  </a:lnTo>
                  <a:lnTo>
                    <a:pt x="1371600" y="154641"/>
                  </a:lnTo>
                  <a:lnTo>
                    <a:pt x="1021977" y="80683"/>
                  </a:lnTo>
                  <a:lnTo>
                    <a:pt x="894230" y="53788"/>
                  </a:lnTo>
                  <a:lnTo>
                    <a:pt x="739588" y="60512"/>
                  </a:lnTo>
                  <a:lnTo>
                    <a:pt x="638736" y="87406"/>
                  </a:lnTo>
                  <a:lnTo>
                    <a:pt x="591671" y="121024"/>
                  </a:lnTo>
                  <a:lnTo>
                    <a:pt x="463924" y="181535"/>
                  </a:lnTo>
                  <a:lnTo>
                    <a:pt x="289112" y="188259"/>
                  </a:lnTo>
                  <a:lnTo>
                    <a:pt x="235324" y="208430"/>
                  </a:lnTo>
                  <a:lnTo>
                    <a:pt x="181536" y="235324"/>
                  </a:lnTo>
                  <a:lnTo>
                    <a:pt x="121024" y="235324"/>
                  </a:lnTo>
                  <a:lnTo>
                    <a:pt x="0" y="208430"/>
                  </a:lnTo>
                </a:path>
              </a:pathLst>
            </a:cu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Freihandform: Form 11"/>
            <p:cNvSpPr/>
            <p:nvPr/>
          </p:nvSpPr>
          <p:spPr bwMode="auto">
            <a:xfrm>
              <a:off x="3160059" y="1264024"/>
              <a:ext cx="73959" cy="470647"/>
            </a:xfrm>
            <a:custGeom>
              <a:avLst/>
              <a:gdLst>
                <a:gd name="connsiteX0" fmla="*/ 13447 w 73959"/>
                <a:gd name="connsiteY0" fmla="*/ 470647 h 470647"/>
                <a:gd name="connsiteX1" fmla="*/ 60512 w 73959"/>
                <a:gd name="connsiteY1" fmla="*/ 369794 h 470647"/>
                <a:gd name="connsiteX2" fmla="*/ 73959 w 73959"/>
                <a:gd name="connsiteY2" fmla="*/ 282388 h 470647"/>
                <a:gd name="connsiteX3" fmla="*/ 73959 w 73959"/>
                <a:gd name="connsiteY3" fmla="*/ 141194 h 470647"/>
                <a:gd name="connsiteX4" fmla="*/ 0 w 73959"/>
                <a:gd name="connsiteY4" fmla="*/ 0 h 47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59" h="470647" extrusionOk="0">
                  <a:moveTo>
                    <a:pt x="13447" y="470647"/>
                  </a:moveTo>
                  <a:lnTo>
                    <a:pt x="60512" y="369794"/>
                  </a:lnTo>
                  <a:lnTo>
                    <a:pt x="73959" y="282388"/>
                  </a:lnTo>
                  <a:lnTo>
                    <a:pt x="73959" y="141194"/>
                  </a:lnTo>
                  <a:lnTo>
                    <a:pt x="0" y="0"/>
                  </a:lnTo>
                </a:path>
              </a:pathLst>
            </a:cu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Freihandform: Form 12"/>
            <p:cNvSpPr/>
            <p:nvPr/>
          </p:nvSpPr>
          <p:spPr bwMode="auto">
            <a:xfrm>
              <a:off x="3112994" y="1949824"/>
              <a:ext cx="1337982" cy="3704663"/>
            </a:xfrm>
            <a:custGeom>
              <a:avLst/>
              <a:gdLst>
                <a:gd name="connsiteX0" fmla="*/ 0 w 1337982"/>
                <a:gd name="connsiteY0" fmla="*/ 0 h 3704664"/>
                <a:gd name="connsiteX1" fmla="*/ 161365 w 1337982"/>
                <a:gd name="connsiteY1" fmla="*/ 208429 h 3704664"/>
                <a:gd name="connsiteX2" fmla="*/ 221877 w 1337982"/>
                <a:gd name="connsiteY2" fmla="*/ 336176 h 3704664"/>
                <a:gd name="connsiteX3" fmla="*/ 309282 w 1337982"/>
                <a:gd name="connsiteY3" fmla="*/ 638735 h 3704664"/>
                <a:gd name="connsiteX4" fmla="*/ 302559 w 1337982"/>
                <a:gd name="connsiteY4" fmla="*/ 753035 h 3704664"/>
                <a:gd name="connsiteX5" fmla="*/ 349624 w 1337982"/>
                <a:gd name="connsiteY5" fmla="*/ 981635 h 3704664"/>
                <a:gd name="connsiteX6" fmla="*/ 450477 w 1337982"/>
                <a:gd name="connsiteY6" fmla="*/ 1250576 h 3704664"/>
                <a:gd name="connsiteX7" fmla="*/ 504265 w 1337982"/>
                <a:gd name="connsiteY7" fmla="*/ 1580029 h 3704664"/>
                <a:gd name="connsiteX8" fmla="*/ 558053 w 1337982"/>
                <a:gd name="connsiteY8" fmla="*/ 1828800 h 3704664"/>
                <a:gd name="connsiteX9" fmla="*/ 558053 w 1337982"/>
                <a:gd name="connsiteY9" fmla="*/ 1889311 h 3704664"/>
                <a:gd name="connsiteX10" fmla="*/ 564777 w 1337982"/>
                <a:gd name="connsiteY10" fmla="*/ 2158252 h 3704664"/>
                <a:gd name="connsiteX11" fmla="*/ 618565 w 1337982"/>
                <a:gd name="connsiteY11" fmla="*/ 2400300 h 3704664"/>
                <a:gd name="connsiteX12" fmla="*/ 611841 w 1337982"/>
                <a:gd name="connsiteY12" fmla="*/ 2460811 h 3704664"/>
                <a:gd name="connsiteX13" fmla="*/ 598394 w 1337982"/>
                <a:gd name="connsiteY13" fmla="*/ 2554941 h 3704664"/>
                <a:gd name="connsiteX14" fmla="*/ 591671 w 1337982"/>
                <a:gd name="connsiteY14" fmla="*/ 2682688 h 3704664"/>
                <a:gd name="connsiteX15" fmla="*/ 611841 w 1337982"/>
                <a:gd name="connsiteY15" fmla="*/ 2918011 h 3704664"/>
                <a:gd name="connsiteX16" fmla="*/ 638735 w 1337982"/>
                <a:gd name="connsiteY16" fmla="*/ 3065929 h 3704664"/>
                <a:gd name="connsiteX17" fmla="*/ 658906 w 1337982"/>
                <a:gd name="connsiteY17" fmla="*/ 3146611 h 3704664"/>
                <a:gd name="connsiteX18" fmla="*/ 847165 w 1337982"/>
                <a:gd name="connsiteY18" fmla="*/ 3361764 h 3704664"/>
                <a:gd name="connsiteX19" fmla="*/ 981635 w 1337982"/>
                <a:gd name="connsiteY19" fmla="*/ 3482788 h 3704664"/>
                <a:gd name="connsiteX20" fmla="*/ 1042147 w 1337982"/>
                <a:gd name="connsiteY20" fmla="*/ 3536576 h 3704664"/>
                <a:gd name="connsiteX21" fmla="*/ 1095935 w 1337982"/>
                <a:gd name="connsiteY21" fmla="*/ 3576917 h 3704664"/>
                <a:gd name="connsiteX22" fmla="*/ 1156447 w 1337982"/>
                <a:gd name="connsiteY22" fmla="*/ 3610535 h 3704664"/>
                <a:gd name="connsiteX23" fmla="*/ 1176618 w 1337982"/>
                <a:gd name="connsiteY23" fmla="*/ 3623982 h 3704664"/>
                <a:gd name="connsiteX24" fmla="*/ 1183341 w 1337982"/>
                <a:gd name="connsiteY24" fmla="*/ 3644152 h 3704664"/>
                <a:gd name="connsiteX25" fmla="*/ 1190065 w 1337982"/>
                <a:gd name="connsiteY25" fmla="*/ 3650876 h 3704664"/>
                <a:gd name="connsiteX26" fmla="*/ 1337982 w 1337982"/>
                <a:gd name="connsiteY26" fmla="*/ 3704664 h 37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7982" h="3704664" extrusionOk="0">
                  <a:moveTo>
                    <a:pt x="0" y="0"/>
                  </a:moveTo>
                  <a:lnTo>
                    <a:pt x="161365" y="208429"/>
                  </a:lnTo>
                  <a:lnTo>
                    <a:pt x="221877" y="336176"/>
                  </a:lnTo>
                  <a:lnTo>
                    <a:pt x="309282" y="638735"/>
                  </a:lnTo>
                  <a:lnTo>
                    <a:pt x="302559" y="753035"/>
                  </a:lnTo>
                  <a:lnTo>
                    <a:pt x="349624" y="981635"/>
                  </a:lnTo>
                  <a:lnTo>
                    <a:pt x="450477" y="1250576"/>
                  </a:lnTo>
                  <a:lnTo>
                    <a:pt x="504265" y="1580029"/>
                  </a:lnTo>
                  <a:lnTo>
                    <a:pt x="558053" y="1828800"/>
                  </a:lnTo>
                  <a:lnTo>
                    <a:pt x="558053" y="1889311"/>
                  </a:lnTo>
                  <a:lnTo>
                    <a:pt x="564777" y="2158252"/>
                  </a:lnTo>
                  <a:lnTo>
                    <a:pt x="618565" y="2400300"/>
                  </a:lnTo>
                  <a:lnTo>
                    <a:pt x="611841" y="2460811"/>
                  </a:lnTo>
                  <a:lnTo>
                    <a:pt x="598394" y="2554941"/>
                  </a:lnTo>
                  <a:cubicBezTo>
                    <a:pt x="589664" y="2642247"/>
                    <a:pt x="591671" y="2599653"/>
                    <a:pt x="591671" y="2682688"/>
                  </a:cubicBezTo>
                  <a:lnTo>
                    <a:pt x="611841" y="2918011"/>
                  </a:lnTo>
                  <a:lnTo>
                    <a:pt x="638735" y="3065929"/>
                  </a:lnTo>
                  <a:cubicBezTo>
                    <a:pt x="660194" y="3137457"/>
                    <a:pt x="658906" y="3109765"/>
                    <a:pt x="658906" y="3146611"/>
                  </a:cubicBezTo>
                  <a:lnTo>
                    <a:pt x="847165" y="3361764"/>
                  </a:lnTo>
                  <a:lnTo>
                    <a:pt x="981635" y="3482788"/>
                  </a:lnTo>
                  <a:lnTo>
                    <a:pt x="1042147" y="3536576"/>
                  </a:lnTo>
                  <a:lnTo>
                    <a:pt x="1095935" y="3576917"/>
                  </a:lnTo>
                  <a:cubicBezTo>
                    <a:pt x="1116106" y="3588123"/>
                    <a:pt x="1136516" y="3598908"/>
                    <a:pt x="1156447" y="3610535"/>
                  </a:cubicBezTo>
                  <a:cubicBezTo>
                    <a:pt x="1163427" y="3614607"/>
                    <a:pt x="1171570" y="3617672"/>
                    <a:pt x="1176618" y="3623982"/>
                  </a:cubicBezTo>
                  <a:cubicBezTo>
                    <a:pt x="1181045" y="3629516"/>
                    <a:pt x="1180172" y="3637813"/>
                    <a:pt x="1183341" y="3644152"/>
                  </a:cubicBezTo>
                  <a:cubicBezTo>
                    <a:pt x="1184759" y="3646987"/>
                    <a:pt x="1187824" y="3648635"/>
                    <a:pt x="1190065" y="3650876"/>
                  </a:cubicBezTo>
                  <a:lnTo>
                    <a:pt x="1337982" y="3704664"/>
                  </a:lnTo>
                </a:path>
              </a:pathLst>
            </a:cu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pic>
        <p:nvPicPr>
          <p:cNvPr id="14" name="Grafik 13"/>
          <p:cNvPicPr>
            <a:picLocks noChangeAspect="1"/>
          </p:cNvPicPr>
          <p:nvPr/>
        </p:nvPicPr>
        <p:blipFill>
          <a:blip r:embed="rId4"/>
          <a:stretch/>
        </p:blipFill>
        <p:spPr bwMode="auto">
          <a:xfrm>
            <a:off x="4310970" y="2324809"/>
            <a:ext cx="7058258" cy="2661184"/>
          </a:xfrm>
          <a:prstGeom prst="rect">
            <a:avLst/>
          </a:prstGeom>
        </p:spPr>
      </p:pic>
      <p:sp>
        <p:nvSpPr>
          <p:cNvPr id="1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20</a:t>
            </a:fld>
            <a:endParaRPr lang="de-DE" sz="1050">
              <a:solidFill>
                <a:schemeClr val="bg1">
                  <a:lumMod val="50000"/>
                </a:schemeClr>
              </a:solidFill>
            </a:endParaRPr>
          </a:p>
        </p:txBody>
      </p:sp>
      <p:sp>
        <p:nvSpPr>
          <p:cNvPr id="19"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46759" y="433750"/>
            <a:ext cx="8587811" cy="1325563"/>
          </a:xfrm>
        </p:spPr>
        <p:txBody>
          <a:bodyPr/>
          <a:lstStyle/>
          <a:p>
            <a:pPr>
              <a:defRPr/>
            </a:pPr>
            <a:r>
              <a:rPr lang="de-DE" sz="2400" b="1">
                <a:solidFill>
                  <a:schemeClr val="accent5"/>
                </a:solidFill>
              </a:rPr>
              <a:t>Handlungsempfehlung</a:t>
            </a:r>
            <a:r>
              <a:rPr lang="de-DE">
                <a:solidFill>
                  <a:srgbClr val="C00000"/>
                </a:solidFill>
              </a:rPr>
              <a:t> </a:t>
            </a:r>
            <a:r>
              <a:rPr lang="de-DE" sz="2400" b="1">
                <a:solidFill>
                  <a:schemeClr val="accent5"/>
                </a:solidFill>
              </a:rPr>
              <a:t>01: </a:t>
            </a:r>
            <a:r>
              <a:rPr lang="de-DE" sz="2400"/>
              <a:t>Wiesenau ohne Retention</a:t>
            </a:r>
            <a:endParaRPr sz="2400"/>
          </a:p>
        </p:txBody>
      </p:sp>
      <p:sp>
        <p:nvSpPr>
          <p:cNvPr id="17" name="Textplatzhalter 16"/>
          <p:cNvSpPr>
            <a:spLocks noGrp="1"/>
          </p:cNvSpPr>
          <p:nvPr>
            <p:ph type="body" sz="quarter" idx="15"/>
          </p:nvPr>
        </p:nvSpPr>
        <p:spPr bwMode="auto">
          <a:xfrm>
            <a:off x="6371669" y="1890994"/>
            <a:ext cx="5241146" cy="5072130"/>
          </a:xfrm>
        </p:spPr>
        <p:txBody>
          <a:bodyPr>
            <a:normAutofit/>
          </a:bodyPr>
          <a:lstStyle/>
          <a:p>
            <a:pPr>
              <a:defRPr/>
            </a:pPr>
            <a:r>
              <a:rPr lang="de-DE" sz="1600"/>
              <a:t>Wälle errichten</a:t>
            </a:r>
            <a:endParaRPr sz="1600"/>
          </a:p>
          <a:p>
            <a:pPr lvl="1">
              <a:defRPr/>
            </a:pPr>
            <a:r>
              <a:rPr lang="de-DE" sz="1600"/>
              <a:t>Im Bereich des Bürokomplexes mit Tiefgarage: 120 m</a:t>
            </a:r>
            <a:endParaRPr sz="1600"/>
          </a:p>
          <a:p>
            <a:pPr lvl="1">
              <a:defRPr/>
            </a:pPr>
            <a:r>
              <a:rPr lang="de-DE" sz="1600"/>
              <a:t>Im Bereich der Weißkirchener Straße: 230 m</a:t>
            </a:r>
            <a:endParaRPr sz="1600"/>
          </a:p>
          <a:p>
            <a:pPr lvl="1">
              <a:defRPr/>
            </a:pPr>
            <a:r>
              <a:rPr lang="de-DE" sz="1600"/>
              <a:t>Die Höhe beträgt jeweils 50 cm </a:t>
            </a:r>
            <a:endParaRPr sz="1600"/>
          </a:p>
          <a:p>
            <a:pPr>
              <a:defRPr/>
            </a:pPr>
            <a:r>
              <a:rPr lang="de-DE" sz="1600"/>
              <a:t>Wasser aus Bach an Stelle </a:t>
            </a:r>
            <a:r>
              <a:rPr lang="de-DE" sz="1600">
                <a:solidFill>
                  <a:srgbClr val="FF0000"/>
                </a:solidFill>
              </a:rPr>
              <a:t>x</a:t>
            </a:r>
            <a:r>
              <a:rPr lang="de-DE" sz="1600"/>
              <a:t> in Wiese leiten ohne zusätzliche Retentionsräume</a:t>
            </a:r>
            <a:endParaRPr sz="1800"/>
          </a:p>
          <a:p>
            <a:pPr>
              <a:defRPr/>
            </a:pPr>
            <a:r>
              <a:rPr lang="de-DE" sz="1600" b="1"/>
              <a:t>Kosten gesamt: </a:t>
            </a:r>
            <a:r>
              <a:rPr lang="de-DE" sz="1800"/>
              <a:t>ca. 50.000 € brutto </a:t>
            </a:r>
            <a:endParaRPr/>
          </a:p>
          <a:p>
            <a:pPr>
              <a:defRPr/>
            </a:pPr>
            <a:r>
              <a:rPr lang="de-DE" sz="1600" b="1"/>
              <a:t>Problem: </a:t>
            </a:r>
            <a:r>
              <a:rPr lang="de-DE" sz="1600"/>
              <a:t>UNB lehnt das Vorhaben nach Begehung am 3.4.2024 </a:t>
            </a:r>
            <a:r>
              <a:rPr lang="de-DE" sz="1600" b="1"/>
              <a:t>vor</a:t>
            </a:r>
            <a:r>
              <a:rPr lang="de-DE" sz="1600"/>
              <a:t> Ende der Brut- u. Setzzeit als Sofortmaßnahme ab</a:t>
            </a:r>
            <a:endParaRPr sz="1800"/>
          </a:p>
          <a:p>
            <a:pPr>
              <a:defRPr/>
            </a:pPr>
            <a:r>
              <a:rPr lang="de-DE" sz="1700"/>
              <a:t>Daher Umsetzung erst im Herbst 2024</a:t>
            </a:r>
            <a:endParaRPr/>
          </a:p>
        </p:txBody>
      </p:sp>
      <p:grpSp>
        <p:nvGrpSpPr>
          <p:cNvPr id="22" name="Gruppieren 21"/>
          <p:cNvGrpSpPr/>
          <p:nvPr/>
        </p:nvGrpSpPr>
        <p:grpSpPr bwMode="auto">
          <a:xfrm>
            <a:off x="838198" y="1847088"/>
            <a:ext cx="5364688" cy="4560837"/>
            <a:chOff x="624414" y="1264024"/>
            <a:chExt cx="5910857" cy="5069275"/>
          </a:xfrm>
        </p:grpSpPr>
        <p:pic>
          <p:nvPicPr>
            <p:cNvPr id="7" name="Grafik 6"/>
            <p:cNvPicPr>
              <a:picLocks noChangeAspect="1"/>
            </p:cNvPicPr>
            <p:nvPr/>
          </p:nvPicPr>
          <p:blipFill>
            <a:blip r:embed="rId2"/>
            <a:stretch/>
          </p:blipFill>
          <p:spPr bwMode="auto">
            <a:xfrm>
              <a:off x="624414" y="1268760"/>
              <a:ext cx="5910857" cy="5064540"/>
            </a:xfrm>
            <a:prstGeom prst="rect">
              <a:avLst/>
            </a:prstGeom>
          </p:spPr>
        </p:pic>
        <p:sp>
          <p:nvSpPr>
            <p:cNvPr id="8" name="Rechteck 7"/>
            <p:cNvSpPr/>
            <p:nvPr/>
          </p:nvSpPr>
          <p:spPr bwMode="auto">
            <a:xfrm rot="8131383">
              <a:off x="2899295" y="1757053"/>
              <a:ext cx="325256" cy="202518"/>
            </a:xfrm>
            <a:prstGeom prst="rect">
              <a:avLst/>
            </a:prstGeom>
            <a:solidFill>
              <a:srgbClr val="FF0000">
                <a:alpha val="50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Freihandform: Form 8"/>
            <p:cNvSpPr/>
            <p:nvPr/>
          </p:nvSpPr>
          <p:spPr bwMode="auto">
            <a:xfrm>
              <a:off x="2050676" y="1963271"/>
              <a:ext cx="3973606" cy="4336676"/>
            </a:xfrm>
            <a:custGeom>
              <a:avLst/>
              <a:gdLst>
                <a:gd name="connsiteX0" fmla="*/ 874059 w 3973606"/>
                <a:gd name="connsiteY0" fmla="*/ 0 h 4336676"/>
                <a:gd name="connsiteX1" fmla="*/ 712695 w 3973606"/>
                <a:gd name="connsiteY1" fmla="*/ 188258 h 4336676"/>
                <a:gd name="connsiteX2" fmla="*/ 564777 w 3973606"/>
                <a:gd name="connsiteY2" fmla="*/ 316005 h 4336676"/>
                <a:gd name="connsiteX3" fmla="*/ 416859 w 3973606"/>
                <a:gd name="connsiteY3" fmla="*/ 450476 h 4336676"/>
                <a:gd name="connsiteX4" fmla="*/ 289112 w 3973606"/>
                <a:gd name="connsiteY4" fmla="*/ 517711 h 4336676"/>
                <a:gd name="connsiteX5" fmla="*/ 295836 w 3973606"/>
                <a:gd name="connsiteY5" fmla="*/ 705970 h 4336676"/>
                <a:gd name="connsiteX6" fmla="*/ 329453 w 3973606"/>
                <a:gd name="connsiteY6" fmla="*/ 887505 h 4336676"/>
                <a:gd name="connsiteX7" fmla="*/ 316006 w 3973606"/>
                <a:gd name="connsiteY7" fmla="*/ 1001805 h 4336676"/>
                <a:gd name="connsiteX8" fmla="*/ 329453 w 3973606"/>
                <a:gd name="connsiteY8" fmla="*/ 1223682 h 4336676"/>
                <a:gd name="connsiteX9" fmla="*/ 369795 w 3973606"/>
                <a:gd name="connsiteY9" fmla="*/ 1277470 h 4336676"/>
                <a:gd name="connsiteX10" fmla="*/ 416859 w 3973606"/>
                <a:gd name="connsiteY10" fmla="*/ 1385047 h 4336676"/>
                <a:gd name="connsiteX11" fmla="*/ 416859 w 3973606"/>
                <a:gd name="connsiteY11" fmla="*/ 1472453 h 4336676"/>
                <a:gd name="connsiteX12" fmla="*/ 302559 w 3973606"/>
                <a:gd name="connsiteY12" fmla="*/ 1613647 h 4336676"/>
                <a:gd name="connsiteX13" fmla="*/ 154642 w 3973606"/>
                <a:gd name="connsiteY13" fmla="*/ 1754841 h 4336676"/>
                <a:gd name="connsiteX14" fmla="*/ 53789 w 3973606"/>
                <a:gd name="connsiteY14" fmla="*/ 1882588 h 4336676"/>
                <a:gd name="connsiteX15" fmla="*/ 47065 w 3973606"/>
                <a:gd name="connsiteY15" fmla="*/ 1969994 h 4336676"/>
                <a:gd name="connsiteX16" fmla="*/ 47065 w 3973606"/>
                <a:gd name="connsiteY16" fmla="*/ 2043953 h 4336676"/>
                <a:gd name="connsiteX17" fmla="*/ 0 w 3973606"/>
                <a:gd name="connsiteY17" fmla="*/ 2232211 h 4336676"/>
                <a:gd name="connsiteX18" fmla="*/ 80683 w 3973606"/>
                <a:gd name="connsiteY18" fmla="*/ 2420470 h 4336676"/>
                <a:gd name="connsiteX19" fmla="*/ 141195 w 3973606"/>
                <a:gd name="connsiteY19" fmla="*/ 2581835 h 4336676"/>
                <a:gd name="connsiteX20" fmla="*/ 127748 w 3973606"/>
                <a:gd name="connsiteY20" fmla="*/ 2716305 h 4336676"/>
                <a:gd name="connsiteX21" fmla="*/ 141195 w 3973606"/>
                <a:gd name="connsiteY21" fmla="*/ 2783541 h 4336676"/>
                <a:gd name="connsiteX22" fmla="*/ 154642 w 3973606"/>
                <a:gd name="connsiteY22" fmla="*/ 2850776 h 4336676"/>
                <a:gd name="connsiteX23" fmla="*/ 235324 w 3973606"/>
                <a:gd name="connsiteY23" fmla="*/ 3012141 h 4336676"/>
                <a:gd name="connsiteX24" fmla="*/ 275665 w 3973606"/>
                <a:gd name="connsiteY24" fmla="*/ 3112994 h 4336676"/>
                <a:gd name="connsiteX25" fmla="*/ 369795 w 3973606"/>
                <a:gd name="connsiteY25" fmla="*/ 3247464 h 4336676"/>
                <a:gd name="connsiteX26" fmla="*/ 490818 w 3973606"/>
                <a:gd name="connsiteY26" fmla="*/ 3294529 h 4336676"/>
                <a:gd name="connsiteX27" fmla="*/ 544606 w 3973606"/>
                <a:gd name="connsiteY27" fmla="*/ 3442447 h 4336676"/>
                <a:gd name="connsiteX28" fmla="*/ 773206 w 3973606"/>
                <a:gd name="connsiteY28" fmla="*/ 3395382 h 4336676"/>
                <a:gd name="connsiteX29" fmla="*/ 1035424 w 3973606"/>
                <a:gd name="connsiteY29" fmla="*/ 3516405 h 4336676"/>
                <a:gd name="connsiteX30" fmla="*/ 1136277 w 3973606"/>
                <a:gd name="connsiteY30" fmla="*/ 3610535 h 4336676"/>
                <a:gd name="connsiteX31" fmla="*/ 1264024 w 3973606"/>
                <a:gd name="connsiteY31" fmla="*/ 3724835 h 4336676"/>
                <a:gd name="connsiteX32" fmla="*/ 1465730 w 3973606"/>
                <a:gd name="connsiteY32" fmla="*/ 3825688 h 4336676"/>
                <a:gd name="connsiteX33" fmla="*/ 1606924 w 3973606"/>
                <a:gd name="connsiteY33" fmla="*/ 3946711 h 4336676"/>
                <a:gd name="connsiteX34" fmla="*/ 1768289 w 3973606"/>
                <a:gd name="connsiteY34" fmla="*/ 4074458 h 4336676"/>
                <a:gd name="connsiteX35" fmla="*/ 1896036 w 3973606"/>
                <a:gd name="connsiteY35" fmla="*/ 4161864 h 4336676"/>
                <a:gd name="connsiteX36" fmla="*/ 2003612 w 3973606"/>
                <a:gd name="connsiteY36" fmla="*/ 4168588 h 4336676"/>
                <a:gd name="connsiteX37" fmla="*/ 2097742 w 3973606"/>
                <a:gd name="connsiteY37" fmla="*/ 4087905 h 4336676"/>
                <a:gd name="connsiteX38" fmla="*/ 2158253 w 3973606"/>
                <a:gd name="connsiteY38" fmla="*/ 4000500 h 4336676"/>
                <a:gd name="connsiteX39" fmla="*/ 2265830 w 3973606"/>
                <a:gd name="connsiteY39" fmla="*/ 3845858 h 4336676"/>
                <a:gd name="connsiteX40" fmla="*/ 2339789 w 3973606"/>
                <a:gd name="connsiteY40" fmla="*/ 3745005 h 4336676"/>
                <a:gd name="connsiteX41" fmla="*/ 2433918 w 3973606"/>
                <a:gd name="connsiteY41" fmla="*/ 3677770 h 4336676"/>
                <a:gd name="connsiteX42" fmla="*/ 2501153 w 3973606"/>
                <a:gd name="connsiteY42" fmla="*/ 3610535 h 4336676"/>
                <a:gd name="connsiteX43" fmla="*/ 2568389 w 3973606"/>
                <a:gd name="connsiteY43" fmla="*/ 3536576 h 4336676"/>
                <a:gd name="connsiteX44" fmla="*/ 2642348 w 3973606"/>
                <a:gd name="connsiteY44" fmla="*/ 3482788 h 4336676"/>
                <a:gd name="connsiteX45" fmla="*/ 2716306 w 3973606"/>
                <a:gd name="connsiteY45" fmla="*/ 3455894 h 4336676"/>
                <a:gd name="connsiteX46" fmla="*/ 2877671 w 3973606"/>
                <a:gd name="connsiteY46" fmla="*/ 3570194 h 4336676"/>
                <a:gd name="connsiteX47" fmla="*/ 3005418 w 3973606"/>
                <a:gd name="connsiteY47" fmla="*/ 3657600 h 4336676"/>
                <a:gd name="connsiteX48" fmla="*/ 3106271 w 3973606"/>
                <a:gd name="connsiteY48" fmla="*/ 3718111 h 4336676"/>
                <a:gd name="connsiteX49" fmla="*/ 3207124 w 3973606"/>
                <a:gd name="connsiteY49" fmla="*/ 3785347 h 4336676"/>
                <a:gd name="connsiteX50" fmla="*/ 3307977 w 3973606"/>
                <a:gd name="connsiteY50" fmla="*/ 3892923 h 4336676"/>
                <a:gd name="connsiteX51" fmla="*/ 3415553 w 3973606"/>
                <a:gd name="connsiteY51" fmla="*/ 3946711 h 4336676"/>
                <a:gd name="connsiteX52" fmla="*/ 3563471 w 3973606"/>
                <a:gd name="connsiteY52" fmla="*/ 4087905 h 4336676"/>
                <a:gd name="connsiteX53" fmla="*/ 3677771 w 3973606"/>
                <a:gd name="connsiteY53" fmla="*/ 4161864 h 4336676"/>
                <a:gd name="connsiteX54" fmla="*/ 3859306 w 3973606"/>
                <a:gd name="connsiteY54" fmla="*/ 4262717 h 4336676"/>
                <a:gd name="connsiteX55" fmla="*/ 3973606 w 3973606"/>
                <a:gd name="connsiteY55" fmla="*/ 4336676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73606" h="4336676" extrusionOk="0">
                  <a:moveTo>
                    <a:pt x="874059" y="0"/>
                  </a:moveTo>
                  <a:lnTo>
                    <a:pt x="712695" y="188258"/>
                  </a:lnTo>
                  <a:lnTo>
                    <a:pt x="564777" y="316005"/>
                  </a:lnTo>
                  <a:lnTo>
                    <a:pt x="416859" y="450476"/>
                  </a:lnTo>
                  <a:lnTo>
                    <a:pt x="289112" y="517711"/>
                  </a:lnTo>
                  <a:lnTo>
                    <a:pt x="295836" y="705970"/>
                  </a:lnTo>
                  <a:lnTo>
                    <a:pt x="329453" y="887505"/>
                  </a:lnTo>
                  <a:lnTo>
                    <a:pt x="316006" y="1001805"/>
                  </a:lnTo>
                  <a:lnTo>
                    <a:pt x="329453" y="1223682"/>
                  </a:lnTo>
                  <a:lnTo>
                    <a:pt x="369795" y="1277470"/>
                  </a:lnTo>
                  <a:lnTo>
                    <a:pt x="416859" y="1385047"/>
                  </a:lnTo>
                  <a:lnTo>
                    <a:pt x="416859" y="1472453"/>
                  </a:lnTo>
                  <a:lnTo>
                    <a:pt x="302559" y="1613647"/>
                  </a:lnTo>
                  <a:lnTo>
                    <a:pt x="154642" y="1754841"/>
                  </a:lnTo>
                  <a:lnTo>
                    <a:pt x="53789" y="1882588"/>
                  </a:lnTo>
                  <a:lnTo>
                    <a:pt x="47065" y="1969994"/>
                  </a:lnTo>
                  <a:lnTo>
                    <a:pt x="47065" y="2043953"/>
                  </a:lnTo>
                  <a:lnTo>
                    <a:pt x="0" y="2232211"/>
                  </a:lnTo>
                  <a:lnTo>
                    <a:pt x="80683" y="2420470"/>
                  </a:lnTo>
                  <a:lnTo>
                    <a:pt x="141195" y="2581835"/>
                  </a:lnTo>
                  <a:lnTo>
                    <a:pt x="127748" y="2716305"/>
                  </a:lnTo>
                  <a:lnTo>
                    <a:pt x="141195" y="2783541"/>
                  </a:lnTo>
                  <a:lnTo>
                    <a:pt x="154642" y="2850776"/>
                  </a:lnTo>
                  <a:lnTo>
                    <a:pt x="235324" y="3012141"/>
                  </a:lnTo>
                  <a:lnTo>
                    <a:pt x="275665" y="3112994"/>
                  </a:lnTo>
                  <a:lnTo>
                    <a:pt x="369795" y="3247464"/>
                  </a:lnTo>
                  <a:lnTo>
                    <a:pt x="490818" y="3294529"/>
                  </a:lnTo>
                  <a:lnTo>
                    <a:pt x="544606" y="3442447"/>
                  </a:lnTo>
                  <a:lnTo>
                    <a:pt x="773206" y="3395382"/>
                  </a:lnTo>
                  <a:lnTo>
                    <a:pt x="1035424" y="3516405"/>
                  </a:lnTo>
                  <a:lnTo>
                    <a:pt x="1136277" y="3610535"/>
                  </a:lnTo>
                  <a:lnTo>
                    <a:pt x="1264024" y="3724835"/>
                  </a:lnTo>
                  <a:lnTo>
                    <a:pt x="1465730" y="3825688"/>
                  </a:lnTo>
                  <a:lnTo>
                    <a:pt x="1606924" y="3946711"/>
                  </a:lnTo>
                  <a:lnTo>
                    <a:pt x="1768289" y="4074458"/>
                  </a:lnTo>
                  <a:lnTo>
                    <a:pt x="1896036" y="4161864"/>
                  </a:lnTo>
                  <a:lnTo>
                    <a:pt x="2003612" y="4168588"/>
                  </a:lnTo>
                  <a:lnTo>
                    <a:pt x="2097742" y="4087905"/>
                  </a:lnTo>
                  <a:lnTo>
                    <a:pt x="2158253" y="4000500"/>
                  </a:lnTo>
                  <a:lnTo>
                    <a:pt x="2265830" y="3845858"/>
                  </a:lnTo>
                  <a:lnTo>
                    <a:pt x="2339789" y="3745005"/>
                  </a:lnTo>
                  <a:lnTo>
                    <a:pt x="2433918" y="3677770"/>
                  </a:lnTo>
                  <a:lnTo>
                    <a:pt x="2501153" y="3610535"/>
                  </a:lnTo>
                  <a:lnTo>
                    <a:pt x="2568389" y="3536576"/>
                  </a:lnTo>
                  <a:lnTo>
                    <a:pt x="2642348" y="3482788"/>
                  </a:lnTo>
                  <a:lnTo>
                    <a:pt x="2716306" y="3455894"/>
                  </a:lnTo>
                  <a:lnTo>
                    <a:pt x="2877671" y="3570194"/>
                  </a:lnTo>
                  <a:lnTo>
                    <a:pt x="3005418" y="3657600"/>
                  </a:lnTo>
                  <a:lnTo>
                    <a:pt x="3106271" y="3718111"/>
                  </a:lnTo>
                  <a:lnTo>
                    <a:pt x="3207124" y="3785347"/>
                  </a:lnTo>
                  <a:lnTo>
                    <a:pt x="3307977" y="3892923"/>
                  </a:lnTo>
                  <a:lnTo>
                    <a:pt x="3415553" y="3946711"/>
                  </a:lnTo>
                  <a:lnTo>
                    <a:pt x="3563471" y="4087905"/>
                  </a:lnTo>
                  <a:lnTo>
                    <a:pt x="3677771" y="4161864"/>
                  </a:lnTo>
                  <a:lnTo>
                    <a:pt x="3859306" y="4262717"/>
                  </a:lnTo>
                  <a:lnTo>
                    <a:pt x="3973606" y="4336676"/>
                  </a:lnTo>
                </a:path>
              </a:pathLst>
            </a:cu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Freihandform: Form 9"/>
            <p:cNvSpPr/>
            <p:nvPr/>
          </p:nvSpPr>
          <p:spPr bwMode="auto">
            <a:xfrm>
              <a:off x="625288" y="5412441"/>
              <a:ext cx="1963271" cy="255494"/>
            </a:xfrm>
            <a:custGeom>
              <a:avLst/>
              <a:gdLst>
                <a:gd name="connsiteX0" fmla="*/ 1963271 w 1963271"/>
                <a:gd name="connsiteY0" fmla="*/ 0 h 255494"/>
                <a:gd name="connsiteX1" fmla="*/ 1889312 w 1963271"/>
                <a:gd name="connsiteY1" fmla="*/ 147918 h 255494"/>
                <a:gd name="connsiteX2" fmla="*/ 1795183 w 1963271"/>
                <a:gd name="connsiteY2" fmla="*/ 248771 h 255494"/>
                <a:gd name="connsiteX3" fmla="*/ 1633818 w 1963271"/>
                <a:gd name="connsiteY3" fmla="*/ 255494 h 255494"/>
                <a:gd name="connsiteX4" fmla="*/ 1371600 w 1963271"/>
                <a:gd name="connsiteY4" fmla="*/ 154641 h 255494"/>
                <a:gd name="connsiteX5" fmla="*/ 1021977 w 1963271"/>
                <a:gd name="connsiteY5" fmla="*/ 80683 h 255494"/>
                <a:gd name="connsiteX6" fmla="*/ 894230 w 1963271"/>
                <a:gd name="connsiteY6" fmla="*/ 53788 h 255494"/>
                <a:gd name="connsiteX7" fmla="*/ 739588 w 1963271"/>
                <a:gd name="connsiteY7" fmla="*/ 60512 h 255494"/>
                <a:gd name="connsiteX8" fmla="*/ 638736 w 1963271"/>
                <a:gd name="connsiteY8" fmla="*/ 87406 h 255494"/>
                <a:gd name="connsiteX9" fmla="*/ 591671 w 1963271"/>
                <a:gd name="connsiteY9" fmla="*/ 121024 h 255494"/>
                <a:gd name="connsiteX10" fmla="*/ 463924 w 1963271"/>
                <a:gd name="connsiteY10" fmla="*/ 181535 h 255494"/>
                <a:gd name="connsiteX11" fmla="*/ 289112 w 1963271"/>
                <a:gd name="connsiteY11" fmla="*/ 188259 h 255494"/>
                <a:gd name="connsiteX12" fmla="*/ 235324 w 1963271"/>
                <a:gd name="connsiteY12" fmla="*/ 208430 h 255494"/>
                <a:gd name="connsiteX13" fmla="*/ 181536 w 1963271"/>
                <a:gd name="connsiteY13" fmla="*/ 235324 h 255494"/>
                <a:gd name="connsiteX14" fmla="*/ 121024 w 1963271"/>
                <a:gd name="connsiteY14" fmla="*/ 235324 h 255494"/>
                <a:gd name="connsiteX15" fmla="*/ 0 w 1963271"/>
                <a:gd name="connsiteY15" fmla="*/ 208430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3271" h="255494" extrusionOk="0">
                  <a:moveTo>
                    <a:pt x="1963271" y="0"/>
                  </a:moveTo>
                  <a:lnTo>
                    <a:pt x="1889312" y="147918"/>
                  </a:lnTo>
                  <a:lnTo>
                    <a:pt x="1795183" y="248771"/>
                  </a:lnTo>
                  <a:lnTo>
                    <a:pt x="1633818" y="255494"/>
                  </a:lnTo>
                  <a:lnTo>
                    <a:pt x="1371600" y="154641"/>
                  </a:lnTo>
                  <a:lnTo>
                    <a:pt x="1021977" y="80683"/>
                  </a:lnTo>
                  <a:lnTo>
                    <a:pt x="894230" y="53788"/>
                  </a:lnTo>
                  <a:lnTo>
                    <a:pt x="739588" y="60512"/>
                  </a:lnTo>
                  <a:lnTo>
                    <a:pt x="638736" y="87406"/>
                  </a:lnTo>
                  <a:lnTo>
                    <a:pt x="591671" y="121024"/>
                  </a:lnTo>
                  <a:lnTo>
                    <a:pt x="463924" y="181535"/>
                  </a:lnTo>
                  <a:lnTo>
                    <a:pt x="289112" y="188259"/>
                  </a:lnTo>
                  <a:lnTo>
                    <a:pt x="235324" y="208430"/>
                  </a:lnTo>
                  <a:lnTo>
                    <a:pt x="181536" y="235324"/>
                  </a:lnTo>
                  <a:lnTo>
                    <a:pt x="121024" y="235324"/>
                  </a:lnTo>
                  <a:lnTo>
                    <a:pt x="0" y="208430"/>
                  </a:lnTo>
                </a:path>
              </a:pathLst>
            </a:cu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Freihandform: Form 10"/>
            <p:cNvSpPr/>
            <p:nvPr/>
          </p:nvSpPr>
          <p:spPr bwMode="auto">
            <a:xfrm>
              <a:off x="3160059" y="1264024"/>
              <a:ext cx="73959" cy="470647"/>
            </a:xfrm>
            <a:custGeom>
              <a:avLst/>
              <a:gdLst>
                <a:gd name="connsiteX0" fmla="*/ 13447 w 73959"/>
                <a:gd name="connsiteY0" fmla="*/ 470647 h 470647"/>
                <a:gd name="connsiteX1" fmla="*/ 60512 w 73959"/>
                <a:gd name="connsiteY1" fmla="*/ 369794 h 470647"/>
                <a:gd name="connsiteX2" fmla="*/ 73959 w 73959"/>
                <a:gd name="connsiteY2" fmla="*/ 282388 h 470647"/>
                <a:gd name="connsiteX3" fmla="*/ 73959 w 73959"/>
                <a:gd name="connsiteY3" fmla="*/ 141194 h 470647"/>
                <a:gd name="connsiteX4" fmla="*/ 0 w 73959"/>
                <a:gd name="connsiteY4" fmla="*/ 0 h 47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59" h="470647" extrusionOk="0">
                  <a:moveTo>
                    <a:pt x="13447" y="470647"/>
                  </a:moveTo>
                  <a:lnTo>
                    <a:pt x="60512" y="369794"/>
                  </a:lnTo>
                  <a:lnTo>
                    <a:pt x="73959" y="282388"/>
                  </a:lnTo>
                  <a:lnTo>
                    <a:pt x="73959" y="141194"/>
                  </a:lnTo>
                  <a:lnTo>
                    <a:pt x="0" y="0"/>
                  </a:lnTo>
                </a:path>
              </a:pathLst>
            </a:cu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Freihandform: Form 11"/>
            <p:cNvSpPr/>
            <p:nvPr/>
          </p:nvSpPr>
          <p:spPr bwMode="auto">
            <a:xfrm>
              <a:off x="3112994" y="1949824"/>
              <a:ext cx="1337982" cy="3704663"/>
            </a:xfrm>
            <a:custGeom>
              <a:avLst/>
              <a:gdLst>
                <a:gd name="connsiteX0" fmla="*/ 0 w 1337982"/>
                <a:gd name="connsiteY0" fmla="*/ 0 h 3704664"/>
                <a:gd name="connsiteX1" fmla="*/ 161365 w 1337982"/>
                <a:gd name="connsiteY1" fmla="*/ 208429 h 3704664"/>
                <a:gd name="connsiteX2" fmla="*/ 221877 w 1337982"/>
                <a:gd name="connsiteY2" fmla="*/ 336176 h 3704664"/>
                <a:gd name="connsiteX3" fmla="*/ 309282 w 1337982"/>
                <a:gd name="connsiteY3" fmla="*/ 638735 h 3704664"/>
                <a:gd name="connsiteX4" fmla="*/ 302559 w 1337982"/>
                <a:gd name="connsiteY4" fmla="*/ 753035 h 3704664"/>
                <a:gd name="connsiteX5" fmla="*/ 349624 w 1337982"/>
                <a:gd name="connsiteY5" fmla="*/ 981635 h 3704664"/>
                <a:gd name="connsiteX6" fmla="*/ 450477 w 1337982"/>
                <a:gd name="connsiteY6" fmla="*/ 1250576 h 3704664"/>
                <a:gd name="connsiteX7" fmla="*/ 504265 w 1337982"/>
                <a:gd name="connsiteY7" fmla="*/ 1580029 h 3704664"/>
                <a:gd name="connsiteX8" fmla="*/ 558053 w 1337982"/>
                <a:gd name="connsiteY8" fmla="*/ 1828800 h 3704664"/>
                <a:gd name="connsiteX9" fmla="*/ 558053 w 1337982"/>
                <a:gd name="connsiteY9" fmla="*/ 1889311 h 3704664"/>
                <a:gd name="connsiteX10" fmla="*/ 564777 w 1337982"/>
                <a:gd name="connsiteY10" fmla="*/ 2158252 h 3704664"/>
                <a:gd name="connsiteX11" fmla="*/ 618565 w 1337982"/>
                <a:gd name="connsiteY11" fmla="*/ 2400300 h 3704664"/>
                <a:gd name="connsiteX12" fmla="*/ 611841 w 1337982"/>
                <a:gd name="connsiteY12" fmla="*/ 2460811 h 3704664"/>
                <a:gd name="connsiteX13" fmla="*/ 598394 w 1337982"/>
                <a:gd name="connsiteY13" fmla="*/ 2554941 h 3704664"/>
                <a:gd name="connsiteX14" fmla="*/ 591671 w 1337982"/>
                <a:gd name="connsiteY14" fmla="*/ 2682688 h 3704664"/>
                <a:gd name="connsiteX15" fmla="*/ 611841 w 1337982"/>
                <a:gd name="connsiteY15" fmla="*/ 2918011 h 3704664"/>
                <a:gd name="connsiteX16" fmla="*/ 638735 w 1337982"/>
                <a:gd name="connsiteY16" fmla="*/ 3065929 h 3704664"/>
                <a:gd name="connsiteX17" fmla="*/ 658906 w 1337982"/>
                <a:gd name="connsiteY17" fmla="*/ 3146611 h 3704664"/>
                <a:gd name="connsiteX18" fmla="*/ 847165 w 1337982"/>
                <a:gd name="connsiteY18" fmla="*/ 3361764 h 3704664"/>
                <a:gd name="connsiteX19" fmla="*/ 981635 w 1337982"/>
                <a:gd name="connsiteY19" fmla="*/ 3482788 h 3704664"/>
                <a:gd name="connsiteX20" fmla="*/ 1042147 w 1337982"/>
                <a:gd name="connsiteY20" fmla="*/ 3536576 h 3704664"/>
                <a:gd name="connsiteX21" fmla="*/ 1095935 w 1337982"/>
                <a:gd name="connsiteY21" fmla="*/ 3576917 h 3704664"/>
                <a:gd name="connsiteX22" fmla="*/ 1156447 w 1337982"/>
                <a:gd name="connsiteY22" fmla="*/ 3610535 h 3704664"/>
                <a:gd name="connsiteX23" fmla="*/ 1176618 w 1337982"/>
                <a:gd name="connsiteY23" fmla="*/ 3623982 h 3704664"/>
                <a:gd name="connsiteX24" fmla="*/ 1183341 w 1337982"/>
                <a:gd name="connsiteY24" fmla="*/ 3644152 h 3704664"/>
                <a:gd name="connsiteX25" fmla="*/ 1190065 w 1337982"/>
                <a:gd name="connsiteY25" fmla="*/ 3650876 h 3704664"/>
                <a:gd name="connsiteX26" fmla="*/ 1337982 w 1337982"/>
                <a:gd name="connsiteY26" fmla="*/ 3704664 h 37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7982" h="3704664" extrusionOk="0">
                  <a:moveTo>
                    <a:pt x="0" y="0"/>
                  </a:moveTo>
                  <a:lnTo>
                    <a:pt x="161365" y="208429"/>
                  </a:lnTo>
                  <a:lnTo>
                    <a:pt x="221877" y="336176"/>
                  </a:lnTo>
                  <a:lnTo>
                    <a:pt x="309282" y="638735"/>
                  </a:lnTo>
                  <a:lnTo>
                    <a:pt x="302559" y="753035"/>
                  </a:lnTo>
                  <a:lnTo>
                    <a:pt x="349624" y="981635"/>
                  </a:lnTo>
                  <a:lnTo>
                    <a:pt x="450477" y="1250576"/>
                  </a:lnTo>
                  <a:lnTo>
                    <a:pt x="504265" y="1580029"/>
                  </a:lnTo>
                  <a:lnTo>
                    <a:pt x="558053" y="1828800"/>
                  </a:lnTo>
                  <a:lnTo>
                    <a:pt x="558053" y="1889311"/>
                  </a:lnTo>
                  <a:lnTo>
                    <a:pt x="564777" y="2158252"/>
                  </a:lnTo>
                  <a:lnTo>
                    <a:pt x="618565" y="2400300"/>
                  </a:lnTo>
                  <a:lnTo>
                    <a:pt x="611841" y="2460811"/>
                  </a:lnTo>
                  <a:lnTo>
                    <a:pt x="598394" y="2554941"/>
                  </a:lnTo>
                  <a:cubicBezTo>
                    <a:pt x="589664" y="2642247"/>
                    <a:pt x="591671" y="2599653"/>
                    <a:pt x="591671" y="2682688"/>
                  </a:cubicBezTo>
                  <a:lnTo>
                    <a:pt x="611841" y="2918011"/>
                  </a:lnTo>
                  <a:lnTo>
                    <a:pt x="638735" y="3065929"/>
                  </a:lnTo>
                  <a:cubicBezTo>
                    <a:pt x="660194" y="3137457"/>
                    <a:pt x="658906" y="3109765"/>
                    <a:pt x="658906" y="3146611"/>
                  </a:cubicBezTo>
                  <a:lnTo>
                    <a:pt x="847165" y="3361764"/>
                  </a:lnTo>
                  <a:lnTo>
                    <a:pt x="981635" y="3482788"/>
                  </a:lnTo>
                  <a:lnTo>
                    <a:pt x="1042147" y="3536576"/>
                  </a:lnTo>
                  <a:lnTo>
                    <a:pt x="1095935" y="3576917"/>
                  </a:lnTo>
                  <a:cubicBezTo>
                    <a:pt x="1116106" y="3588123"/>
                    <a:pt x="1136516" y="3598908"/>
                    <a:pt x="1156447" y="3610535"/>
                  </a:cubicBezTo>
                  <a:cubicBezTo>
                    <a:pt x="1163427" y="3614607"/>
                    <a:pt x="1171570" y="3617672"/>
                    <a:pt x="1176618" y="3623982"/>
                  </a:cubicBezTo>
                  <a:cubicBezTo>
                    <a:pt x="1181045" y="3629516"/>
                    <a:pt x="1180172" y="3637813"/>
                    <a:pt x="1183341" y="3644152"/>
                  </a:cubicBezTo>
                  <a:cubicBezTo>
                    <a:pt x="1184759" y="3646987"/>
                    <a:pt x="1187824" y="3648635"/>
                    <a:pt x="1190065" y="3650876"/>
                  </a:cubicBezTo>
                  <a:lnTo>
                    <a:pt x="1337982" y="3704664"/>
                  </a:lnTo>
                </a:path>
              </a:pathLst>
            </a:cu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3" name="Gerader Verbinder 12"/>
            <p:cNvCxnSpPr>
              <a:cxnSpLocks/>
            </p:cNvCxnSpPr>
            <p:nvPr/>
          </p:nvCxnSpPr>
          <p:spPr bwMode="auto">
            <a:xfrm flipH="1">
              <a:off x="2874938" y="1815884"/>
              <a:ext cx="373970" cy="819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Freihandform: Form 13"/>
            <p:cNvSpPr/>
            <p:nvPr/>
          </p:nvSpPr>
          <p:spPr bwMode="auto">
            <a:xfrm>
              <a:off x="3500651" y="2224585"/>
              <a:ext cx="81886" cy="675564"/>
            </a:xfrm>
            <a:custGeom>
              <a:avLst/>
              <a:gdLst>
                <a:gd name="connsiteX0" fmla="*/ 0 w 81886"/>
                <a:gd name="connsiteY0" fmla="*/ 0 h 675564"/>
                <a:gd name="connsiteX1" fmla="*/ 47767 w 81886"/>
                <a:gd name="connsiteY1" fmla="*/ 102358 h 675564"/>
                <a:gd name="connsiteX2" fmla="*/ 54591 w 81886"/>
                <a:gd name="connsiteY2" fmla="*/ 334370 h 675564"/>
                <a:gd name="connsiteX3" fmla="*/ 81886 w 81886"/>
                <a:gd name="connsiteY3" fmla="*/ 545911 h 675564"/>
                <a:gd name="connsiteX4" fmla="*/ 68239 w 81886"/>
                <a:gd name="connsiteY4" fmla="*/ 675564 h 6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86" h="675564" extrusionOk="0">
                  <a:moveTo>
                    <a:pt x="0" y="0"/>
                  </a:moveTo>
                  <a:lnTo>
                    <a:pt x="47767" y="102358"/>
                  </a:lnTo>
                  <a:lnTo>
                    <a:pt x="54591" y="334370"/>
                  </a:lnTo>
                  <a:lnTo>
                    <a:pt x="81886" y="545911"/>
                  </a:lnTo>
                  <a:lnTo>
                    <a:pt x="68239" y="675564"/>
                  </a:lnTo>
                </a:path>
              </a:pathLst>
            </a:custGeom>
            <a:noFill/>
            <a:ln w="762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Freihandform: Form 14"/>
            <p:cNvSpPr/>
            <p:nvPr/>
          </p:nvSpPr>
          <p:spPr bwMode="auto">
            <a:xfrm>
              <a:off x="3077570" y="5800299"/>
              <a:ext cx="1289714" cy="436728"/>
            </a:xfrm>
            <a:custGeom>
              <a:avLst/>
              <a:gdLst>
                <a:gd name="connsiteX0" fmla="*/ 0 w 1289714"/>
                <a:gd name="connsiteY0" fmla="*/ 0 h 436728"/>
                <a:gd name="connsiteX1" fmla="*/ 136478 w 1289714"/>
                <a:gd name="connsiteY1" fmla="*/ 61414 h 436728"/>
                <a:gd name="connsiteX2" fmla="*/ 286603 w 1289714"/>
                <a:gd name="connsiteY2" fmla="*/ 47767 h 436728"/>
                <a:gd name="connsiteX3" fmla="*/ 375314 w 1289714"/>
                <a:gd name="connsiteY3" fmla="*/ 61414 h 436728"/>
                <a:gd name="connsiteX4" fmla="*/ 470848 w 1289714"/>
                <a:gd name="connsiteY4" fmla="*/ 136477 h 436728"/>
                <a:gd name="connsiteX5" fmla="*/ 525439 w 1289714"/>
                <a:gd name="connsiteY5" fmla="*/ 197892 h 436728"/>
                <a:gd name="connsiteX6" fmla="*/ 607326 w 1289714"/>
                <a:gd name="connsiteY6" fmla="*/ 232011 h 436728"/>
                <a:gd name="connsiteX7" fmla="*/ 709684 w 1289714"/>
                <a:gd name="connsiteY7" fmla="*/ 313898 h 436728"/>
                <a:gd name="connsiteX8" fmla="*/ 812042 w 1289714"/>
                <a:gd name="connsiteY8" fmla="*/ 388961 h 436728"/>
                <a:gd name="connsiteX9" fmla="*/ 914400 w 1289714"/>
                <a:gd name="connsiteY9" fmla="*/ 436728 h 436728"/>
                <a:gd name="connsiteX10" fmla="*/ 1003111 w 1289714"/>
                <a:gd name="connsiteY10" fmla="*/ 388961 h 436728"/>
                <a:gd name="connsiteX11" fmla="*/ 1139588 w 1289714"/>
                <a:gd name="connsiteY11" fmla="*/ 300250 h 436728"/>
                <a:gd name="connsiteX12" fmla="*/ 1235123 w 1289714"/>
                <a:gd name="connsiteY12" fmla="*/ 156949 h 436728"/>
                <a:gd name="connsiteX13" fmla="*/ 1289714 w 1289714"/>
                <a:gd name="connsiteY13" fmla="*/ 95534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9714" h="436728" extrusionOk="0">
                  <a:moveTo>
                    <a:pt x="0" y="0"/>
                  </a:moveTo>
                  <a:lnTo>
                    <a:pt x="136478" y="61414"/>
                  </a:lnTo>
                  <a:lnTo>
                    <a:pt x="286603" y="47767"/>
                  </a:lnTo>
                  <a:lnTo>
                    <a:pt x="375314" y="61414"/>
                  </a:lnTo>
                  <a:lnTo>
                    <a:pt x="470848" y="136477"/>
                  </a:lnTo>
                  <a:lnTo>
                    <a:pt x="525439" y="197892"/>
                  </a:lnTo>
                  <a:lnTo>
                    <a:pt x="607326" y="232011"/>
                  </a:lnTo>
                  <a:lnTo>
                    <a:pt x="709684" y="313898"/>
                  </a:lnTo>
                  <a:lnTo>
                    <a:pt x="812042" y="388961"/>
                  </a:lnTo>
                  <a:lnTo>
                    <a:pt x="914400" y="436728"/>
                  </a:lnTo>
                  <a:lnTo>
                    <a:pt x="1003111" y="388961"/>
                  </a:lnTo>
                  <a:lnTo>
                    <a:pt x="1139588" y="300250"/>
                  </a:lnTo>
                  <a:lnTo>
                    <a:pt x="1235123" y="156949"/>
                  </a:lnTo>
                  <a:lnTo>
                    <a:pt x="1289714" y="95534"/>
                  </a:lnTo>
                </a:path>
              </a:pathLst>
            </a:custGeom>
            <a:noFill/>
            <a:ln w="762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3040585" y="1838037"/>
              <a:ext cx="312906" cy="369332"/>
            </a:xfrm>
            <a:prstGeom prst="rect">
              <a:avLst/>
            </a:prstGeom>
            <a:noFill/>
          </p:spPr>
          <p:txBody>
            <a:bodyPr wrap="none" rtlCol="0">
              <a:spAutoFit/>
            </a:bodyPr>
            <a:lstStyle/>
            <a:p>
              <a:pPr>
                <a:defRPr/>
              </a:pPr>
              <a:r>
                <a:rPr lang="de-DE" b="1">
                  <a:solidFill>
                    <a:srgbClr val="FF0000"/>
                  </a:solidFill>
                </a:rPr>
                <a:t>x</a:t>
              </a:r>
              <a:endParaRPr/>
            </a:p>
          </p:txBody>
        </p:sp>
      </p:grpSp>
      <p:sp>
        <p:nvSpPr>
          <p:cNvPr id="18" name="Foliennummernplatzhalter 5"/>
          <p:cNvSpPr>
            <a:spLocks noGrp="1"/>
          </p:cNvSpPr>
          <p:nvPr>
            <p:ph type="sldNum" sz="quarter" idx="4294967295"/>
          </p:nvPr>
        </p:nvSpPr>
        <p:spPr bwMode="auto">
          <a:xfrm>
            <a:off x="8737600" y="6489702"/>
            <a:ext cx="1678880" cy="365125"/>
          </a:xfrm>
          <a:prstGeom prst="rect">
            <a:avLst/>
          </a:prstGeom>
        </p:spPr>
        <p:txBody>
          <a:bodyPr/>
          <a:lstStyle/>
          <a:p>
            <a:pPr algn="r">
              <a:defRPr/>
            </a:pPr>
            <a:fld id="{2B68536C-07B9-4C11-B779-6DE30B5FA97D}" type="slidenum">
              <a:rPr lang="de-DE" sz="1600">
                <a:solidFill>
                  <a:schemeClr val="bg1"/>
                </a:solidFill>
              </a:rPr>
              <a:t>21</a:t>
            </a:fld>
            <a:endParaRPr lang="de-DE" sz="1600">
              <a:solidFill>
                <a:schemeClr val="bg1"/>
              </a:solidFill>
            </a:endParaRPr>
          </a:p>
        </p:txBody>
      </p:sp>
      <p:sp>
        <p:nvSpPr>
          <p:cNvPr id="23"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21</a:t>
            </a:fld>
            <a:endParaRPr lang="de-DE" sz="1050">
              <a:solidFill>
                <a:schemeClr val="bg1">
                  <a:lumMod val="50000"/>
                </a:schemeClr>
              </a:solidFill>
            </a:endParaRPr>
          </a:p>
        </p:txBody>
      </p:sp>
      <p:sp>
        <p:nvSpPr>
          <p:cNvPr id="24"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4379" y="616751"/>
            <a:ext cx="8587811" cy="1325563"/>
          </a:xfrm>
        </p:spPr>
        <p:txBody>
          <a:bodyPr vert="horz" lIns="91440" tIns="45720" rIns="91440" bIns="45720" rtlCol="0" anchor="ctr">
            <a:normAutofit/>
          </a:bodyPr>
          <a:lstStyle/>
          <a:p>
            <a:pPr>
              <a:defRPr/>
            </a:pPr>
            <a:r>
              <a:rPr lang="de-DE" sz="2400"/>
              <a:t>Ortsbegehung Urselbach, Bereich Ludwig-Erhard-Straße</a:t>
            </a:r>
            <a:br>
              <a:rPr lang="de-DE" sz="2400"/>
            </a:br>
            <a:r>
              <a:rPr lang="de-DE" sz="2400"/>
              <a:t>(Detail zu Stelle x)</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22</a:t>
            </a:fld>
            <a:endParaRPr lang="de-DE"/>
          </a:p>
        </p:txBody>
      </p:sp>
      <p:pic>
        <p:nvPicPr>
          <p:cNvPr id="14" name="Inhaltsplatzhalter 13" descr="Ein Bild, das draußen, Baum, Gelände, Pflanze enthält.&#10;&#10;Automatisch generierte Beschreibung"/>
          <p:cNvPicPr>
            <a:picLocks noGrp="1" noChangeAspect="1"/>
          </p:cNvPicPr>
          <p:nvPr>
            <p:ph sz="quarter" idx="13"/>
          </p:nvPr>
        </p:nvPicPr>
        <p:blipFill>
          <a:blip r:embed="rId2"/>
          <a:stretch/>
        </p:blipFill>
        <p:spPr bwMode="auto">
          <a:xfrm>
            <a:off x="838198" y="1804936"/>
            <a:ext cx="3960000" cy="2970001"/>
          </a:xfrm>
          <a:prstGeom prst="rect">
            <a:avLst/>
          </a:prstGeom>
        </p:spPr>
      </p:pic>
      <p:pic>
        <p:nvPicPr>
          <p:cNvPr id="18" name="Grafik 17" descr="Ein Bild, das draußen, Flussbett, Wald, Naturreservat enthält.&#10;&#10;Automatisch generierte Beschreibung"/>
          <p:cNvPicPr>
            <a:picLocks noChangeAspect="1"/>
          </p:cNvPicPr>
          <p:nvPr/>
        </p:nvPicPr>
        <p:blipFill>
          <a:blip r:embed="rId3"/>
          <a:stretch/>
        </p:blipFill>
        <p:spPr bwMode="auto">
          <a:xfrm>
            <a:off x="1560243" y="3576233"/>
            <a:ext cx="3960000" cy="2970001"/>
          </a:xfrm>
          <a:prstGeom prst="rect">
            <a:avLst/>
          </a:prstGeom>
        </p:spPr>
      </p:pic>
      <p:sp>
        <p:nvSpPr>
          <p:cNvPr id="19" name="Freihandform: Form 18"/>
          <p:cNvSpPr/>
          <p:nvPr/>
        </p:nvSpPr>
        <p:spPr bwMode="auto">
          <a:xfrm>
            <a:off x="1923198" y="2675221"/>
            <a:ext cx="2483893" cy="545910"/>
          </a:xfrm>
          <a:custGeom>
            <a:avLst/>
            <a:gdLst>
              <a:gd name="connsiteX0" fmla="*/ 0 w 2483893"/>
              <a:gd name="connsiteY0" fmla="*/ 102358 h 545910"/>
              <a:gd name="connsiteX1" fmla="*/ 348018 w 2483893"/>
              <a:gd name="connsiteY1" fmla="*/ 27295 h 545910"/>
              <a:gd name="connsiteX2" fmla="*/ 743803 w 2483893"/>
              <a:gd name="connsiteY2" fmla="*/ 0 h 545910"/>
              <a:gd name="connsiteX3" fmla="*/ 1119117 w 2483893"/>
              <a:gd name="connsiteY3" fmla="*/ 136477 h 545910"/>
              <a:gd name="connsiteX4" fmla="*/ 1514902 w 2483893"/>
              <a:gd name="connsiteY4" fmla="*/ 334370 h 545910"/>
              <a:gd name="connsiteX5" fmla="*/ 1992573 w 2483893"/>
              <a:gd name="connsiteY5" fmla="*/ 450376 h 545910"/>
              <a:gd name="connsiteX6" fmla="*/ 2483893 w 2483893"/>
              <a:gd name="connsiteY6" fmla="*/ 545910 h 5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893" h="545910" extrusionOk="0">
                <a:moveTo>
                  <a:pt x="0" y="102358"/>
                </a:moveTo>
                <a:lnTo>
                  <a:pt x="348018" y="27295"/>
                </a:lnTo>
                <a:lnTo>
                  <a:pt x="743803" y="0"/>
                </a:lnTo>
                <a:lnTo>
                  <a:pt x="1119117" y="136477"/>
                </a:lnTo>
                <a:lnTo>
                  <a:pt x="1514902" y="334370"/>
                </a:lnTo>
                <a:lnTo>
                  <a:pt x="1992573" y="450376"/>
                </a:lnTo>
                <a:lnTo>
                  <a:pt x="2483893" y="545910"/>
                </a:lnTo>
              </a:path>
            </a:pathLst>
          </a:custGeom>
          <a:noFill/>
          <a:ln w="31750">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 name="Gruppieren 2"/>
          <p:cNvGrpSpPr/>
          <p:nvPr/>
        </p:nvGrpSpPr>
        <p:grpSpPr bwMode="auto">
          <a:xfrm>
            <a:off x="5732089" y="1803753"/>
            <a:ext cx="5623520" cy="4217640"/>
            <a:chOff x="5732089" y="1320180"/>
            <a:chExt cx="5623520" cy="4217640"/>
          </a:xfrm>
        </p:grpSpPr>
        <p:pic>
          <p:nvPicPr>
            <p:cNvPr id="10" name="Grafik 9" descr="Ein Bild, das draußen, Gelände, Pflanze, Baum enthält.&#10;&#10;Automatisch generierte Beschreibung"/>
            <p:cNvPicPr>
              <a:picLocks noChangeAspect="1"/>
            </p:cNvPicPr>
            <p:nvPr/>
          </p:nvPicPr>
          <p:blipFill>
            <a:blip r:embed="rId4"/>
            <a:stretch/>
          </p:blipFill>
          <p:spPr bwMode="auto">
            <a:xfrm>
              <a:off x="5732089" y="1320180"/>
              <a:ext cx="5623520" cy="4217640"/>
            </a:xfrm>
            <a:prstGeom prst="rect">
              <a:avLst/>
            </a:prstGeom>
          </p:spPr>
        </p:pic>
        <p:sp>
          <p:nvSpPr>
            <p:cNvPr id="20" name="Freihandform: Form 19"/>
            <p:cNvSpPr/>
            <p:nvPr/>
          </p:nvSpPr>
          <p:spPr bwMode="auto">
            <a:xfrm>
              <a:off x="5849471" y="3173506"/>
              <a:ext cx="2097741" cy="262218"/>
            </a:xfrm>
            <a:custGeom>
              <a:avLst/>
              <a:gdLst>
                <a:gd name="connsiteX0" fmla="*/ 2097741 w 2097741"/>
                <a:gd name="connsiteY0" fmla="*/ 262218 h 262218"/>
                <a:gd name="connsiteX1" fmla="*/ 1532964 w 2097741"/>
                <a:gd name="connsiteY1" fmla="*/ 94129 h 262218"/>
                <a:gd name="connsiteX2" fmla="*/ 847164 w 2097741"/>
                <a:gd name="connsiteY2" fmla="*/ 0 h 262218"/>
                <a:gd name="connsiteX3" fmla="*/ 484094 w 2097741"/>
                <a:gd name="connsiteY3" fmla="*/ 87406 h 262218"/>
                <a:gd name="connsiteX4" fmla="*/ 134470 w 2097741"/>
                <a:gd name="connsiteY4" fmla="*/ 161365 h 262218"/>
                <a:gd name="connsiteX5" fmla="*/ 0 w 2097741"/>
                <a:gd name="connsiteY5" fmla="*/ 181535 h 2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741" h="262218" extrusionOk="0">
                  <a:moveTo>
                    <a:pt x="2097741" y="262218"/>
                  </a:moveTo>
                  <a:lnTo>
                    <a:pt x="1532964" y="94129"/>
                  </a:lnTo>
                  <a:lnTo>
                    <a:pt x="847164" y="0"/>
                  </a:lnTo>
                  <a:lnTo>
                    <a:pt x="484094" y="87406"/>
                  </a:lnTo>
                  <a:lnTo>
                    <a:pt x="134470" y="161365"/>
                  </a:lnTo>
                  <a:lnTo>
                    <a:pt x="0" y="181535"/>
                  </a:lnTo>
                </a:path>
              </a:pathLst>
            </a:custGeom>
            <a:noFill/>
            <a:ln w="25400">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22</a:t>
            </a:fld>
            <a:endParaRPr lang="de-DE" sz="1050">
              <a:solidFill>
                <a:schemeClr val="bg1">
                  <a:lumMod val="50000"/>
                </a:schemeClr>
              </a:solidFill>
            </a:endParaRPr>
          </a:p>
        </p:txBody>
      </p:sp>
      <p:sp>
        <p:nvSpPr>
          <p:cNvPr id="16"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Detailbetrachtung</a:t>
            </a:r>
            <a:endParaRPr sz="2400"/>
          </a:p>
        </p:txBody>
      </p:sp>
      <p:sp>
        <p:nvSpPr>
          <p:cNvPr id="3" name="Inhaltsplatzhalter 2"/>
          <p:cNvSpPr>
            <a:spLocks noGrp="1"/>
          </p:cNvSpPr>
          <p:nvPr>
            <p:ph sz="quarter" idx="13"/>
          </p:nvPr>
        </p:nvSpPr>
        <p:spPr bwMode="auto">
          <a:xfrm>
            <a:off x="6671501" y="1803753"/>
            <a:ext cx="4697540" cy="5040560"/>
          </a:xfrm>
        </p:spPr>
        <p:txBody>
          <a:bodyPr>
            <a:normAutofit/>
          </a:bodyPr>
          <a:lstStyle/>
          <a:p>
            <a:pPr>
              <a:defRPr/>
            </a:pPr>
            <a:r>
              <a:rPr lang="de-DE" sz="1800"/>
              <a:t>Überflutung der Tiefgarage erfolgt durch rückwärtige Flutung</a:t>
            </a:r>
            <a:endParaRPr sz="1800"/>
          </a:p>
          <a:p>
            <a:pPr>
              <a:defRPr/>
            </a:pPr>
            <a:r>
              <a:rPr lang="de-DE" sz="1800"/>
              <a:t>Eigentümer erhält städtische Hinweise und sollte entsprechend Eigenvorsorge treffen</a:t>
            </a:r>
            <a:endParaRPr sz="1800"/>
          </a:p>
          <a:p>
            <a:pPr>
              <a:defRPr/>
            </a:pPr>
            <a:r>
              <a:rPr lang="de-DE" sz="1800"/>
              <a:t>Stadt kann unterstützend den Wall    bauen</a:t>
            </a:r>
            <a:endParaRPr sz="1800"/>
          </a:p>
          <a:p>
            <a:pPr>
              <a:defRPr/>
            </a:pPr>
            <a:r>
              <a:rPr lang="de-DE" sz="1800"/>
              <a:t>Kosten ca. 20.000 € brutto zur Risikominimierung</a:t>
            </a:r>
            <a:endParaRPr/>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23</a:t>
            </a:fld>
            <a:endParaRPr lang="de-DE"/>
          </a:p>
        </p:txBody>
      </p:sp>
      <p:grpSp>
        <p:nvGrpSpPr>
          <p:cNvPr id="8" name="Gruppieren 7"/>
          <p:cNvGrpSpPr/>
          <p:nvPr/>
        </p:nvGrpSpPr>
        <p:grpSpPr bwMode="auto">
          <a:xfrm>
            <a:off x="826534" y="1803755"/>
            <a:ext cx="5844966" cy="4505565"/>
            <a:chOff x="624414" y="1268759"/>
            <a:chExt cx="6315473" cy="5040559"/>
          </a:xfrm>
        </p:grpSpPr>
        <p:pic>
          <p:nvPicPr>
            <p:cNvPr id="7" name="Grafik 6"/>
            <p:cNvPicPr>
              <a:picLocks noChangeAspect="1"/>
            </p:cNvPicPr>
            <p:nvPr/>
          </p:nvPicPr>
          <p:blipFill>
            <a:blip r:embed="rId2"/>
            <a:stretch/>
          </p:blipFill>
          <p:spPr bwMode="auto">
            <a:xfrm>
              <a:off x="624414" y="1268759"/>
              <a:ext cx="6291971" cy="5040559"/>
            </a:xfrm>
            <a:prstGeom prst="rect">
              <a:avLst/>
            </a:prstGeom>
          </p:spPr>
        </p:pic>
        <p:sp>
          <p:nvSpPr>
            <p:cNvPr id="10" name="Freihandform: Form 9"/>
            <p:cNvSpPr/>
            <p:nvPr/>
          </p:nvSpPr>
          <p:spPr bwMode="auto">
            <a:xfrm>
              <a:off x="3620779" y="1669240"/>
              <a:ext cx="2111098" cy="3540999"/>
            </a:xfrm>
            <a:custGeom>
              <a:avLst/>
              <a:gdLst>
                <a:gd name="connsiteX0" fmla="*/ 2111098 w 2111098"/>
                <a:gd name="connsiteY0" fmla="*/ 0 h 3540999"/>
                <a:gd name="connsiteX1" fmla="*/ 1178287 w 2111098"/>
                <a:gd name="connsiteY1" fmla="*/ 331394 h 3540999"/>
                <a:gd name="connsiteX2" fmla="*/ 521637 w 2111098"/>
                <a:gd name="connsiteY2" fmla="*/ 552322 h 3540999"/>
                <a:gd name="connsiteX3" fmla="*/ 122738 w 2111098"/>
                <a:gd name="connsiteY3" fmla="*/ 687334 h 3540999"/>
                <a:gd name="connsiteX4" fmla="*/ 0 w 2111098"/>
                <a:gd name="connsiteY4" fmla="*/ 834620 h 3540999"/>
                <a:gd name="connsiteX5" fmla="*/ 98190 w 2111098"/>
                <a:gd name="connsiteY5" fmla="*/ 1000317 h 3540999"/>
                <a:gd name="connsiteX6" fmla="*/ 214791 w 2111098"/>
                <a:gd name="connsiteY6" fmla="*/ 1227383 h 3540999"/>
                <a:gd name="connsiteX7" fmla="*/ 190244 w 2111098"/>
                <a:gd name="connsiteY7" fmla="*/ 1350121 h 3540999"/>
                <a:gd name="connsiteX8" fmla="*/ 306845 w 2111098"/>
                <a:gd name="connsiteY8" fmla="*/ 1798116 h 3540999"/>
                <a:gd name="connsiteX9" fmla="*/ 398899 w 2111098"/>
                <a:gd name="connsiteY9" fmla="*/ 2055866 h 3540999"/>
                <a:gd name="connsiteX10" fmla="*/ 570732 w 2111098"/>
                <a:gd name="connsiteY10" fmla="*/ 2270658 h 3540999"/>
                <a:gd name="connsiteX11" fmla="*/ 607554 w 2111098"/>
                <a:gd name="connsiteY11" fmla="*/ 2424081 h 3540999"/>
                <a:gd name="connsiteX12" fmla="*/ 490953 w 2111098"/>
                <a:gd name="connsiteY12" fmla="*/ 2608188 h 3540999"/>
                <a:gd name="connsiteX13" fmla="*/ 466405 w 2111098"/>
                <a:gd name="connsiteY13" fmla="*/ 2933445 h 3540999"/>
                <a:gd name="connsiteX14" fmla="*/ 478679 w 2111098"/>
                <a:gd name="connsiteY14" fmla="*/ 3246427 h 3540999"/>
                <a:gd name="connsiteX15" fmla="*/ 503226 w 2111098"/>
                <a:gd name="connsiteY15" fmla="*/ 3485767 h 3540999"/>
                <a:gd name="connsiteX16" fmla="*/ 583006 w 2111098"/>
                <a:gd name="connsiteY16" fmla="*/ 3540999 h 3540999"/>
                <a:gd name="connsiteX0" fmla="*/ 2111098 w 2111098"/>
                <a:gd name="connsiteY0" fmla="*/ 0 h 3540999"/>
                <a:gd name="connsiteX1" fmla="*/ 1178287 w 2111098"/>
                <a:gd name="connsiteY1" fmla="*/ 331394 h 3540999"/>
                <a:gd name="connsiteX2" fmla="*/ 521637 w 2111098"/>
                <a:gd name="connsiteY2" fmla="*/ 552322 h 3540999"/>
                <a:gd name="connsiteX3" fmla="*/ 122738 w 2111098"/>
                <a:gd name="connsiteY3" fmla="*/ 687334 h 3540999"/>
                <a:gd name="connsiteX4" fmla="*/ 0 w 2111098"/>
                <a:gd name="connsiteY4" fmla="*/ 834620 h 3540999"/>
                <a:gd name="connsiteX5" fmla="*/ 98190 w 2111098"/>
                <a:gd name="connsiteY5" fmla="*/ 1000317 h 3540999"/>
                <a:gd name="connsiteX6" fmla="*/ 214791 w 2111098"/>
                <a:gd name="connsiteY6" fmla="*/ 1227383 h 3540999"/>
                <a:gd name="connsiteX7" fmla="*/ 190244 w 2111098"/>
                <a:gd name="connsiteY7" fmla="*/ 1350121 h 3540999"/>
                <a:gd name="connsiteX8" fmla="*/ 306845 w 2111098"/>
                <a:gd name="connsiteY8" fmla="*/ 1798116 h 3540999"/>
                <a:gd name="connsiteX9" fmla="*/ 398899 w 2111098"/>
                <a:gd name="connsiteY9" fmla="*/ 2055866 h 3540999"/>
                <a:gd name="connsiteX10" fmla="*/ 570732 w 2111098"/>
                <a:gd name="connsiteY10" fmla="*/ 2270658 h 3540999"/>
                <a:gd name="connsiteX11" fmla="*/ 607554 w 2111098"/>
                <a:gd name="connsiteY11" fmla="*/ 2424081 h 3540999"/>
                <a:gd name="connsiteX12" fmla="*/ 490953 w 2111098"/>
                <a:gd name="connsiteY12" fmla="*/ 2608188 h 3540999"/>
                <a:gd name="connsiteX13" fmla="*/ 466405 w 2111098"/>
                <a:gd name="connsiteY13" fmla="*/ 2933445 h 3540999"/>
                <a:gd name="connsiteX14" fmla="*/ 478679 w 2111098"/>
                <a:gd name="connsiteY14" fmla="*/ 3246427 h 3540999"/>
                <a:gd name="connsiteX15" fmla="*/ 503226 w 2111098"/>
                <a:gd name="connsiteY15" fmla="*/ 3485767 h 3540999"/>
                <a:gd name="connsiteX16" fmla="*/ 692188 w 2111098"/>
                <a:gd name="connsiteY16" fmla="*/ 3540999 h 3540999"/>
                <a:gd name="connsiteX0" fmla="*/ 2111098 w 2111098"/>
                <a:gd name="connsiteY0" fmla="*/ 0 h 3540999"/>
                <a:gd name="connsiteX1" fmla="*/ 1178287 w 2111098"/>
                <a:gd name="connsiteY1" fmla="*/ 331394 h 3540999"/>
                <a:gd name="connsiteX2" fmla="*/ 521637 w 2111098"/>
                <a:gd name="connsiteY2" fmla="*/ 552322 h 3540999"/>
                <a:gd name="connsiteX3" fmla="*/ 122738 w 2111098"/>
                <a:gd name="connsiteY3" fmla="*/ 687334 h 3540999"/>
                <a:gd name="connsiteX4" fmla="*/ 0 w 2111098"/>
                <a:gd name="connsiteY4" fmla="*/ 834620 h 3540999"/>
                <a:gd name="connsiteX5" fmla="*/ 98190 w 2111098"/>
                <a:gd name="connsiteY5" fmla="*/ 1000317 h 3540999"/>
                <a:gd name="connsiteX6" fmla="*/ 214791 w 2111098"/>
                <a:gd name="connsiteY6" fmla="*/ 1227383 h 3540999"/>
                <a:gd name="connsiteX7" fmla="*/ 190244 w 2111098"/>
                <a:gd name="connsiteY7" fmla="*/ 1350121 h 3540999"/>
                <a:gd name="connsiteX8" fmla="*/ 306845 w 2111098"/>
                <a:gd name="connsiteY8" fmla="*/ 1798116 h 3540999"/>
                <a:gd name="connsiteX9" fmla="*/ 398899 w 2111098"/>
                <a:gd name="connsiteY9" fmla="*/ 2055866 h 3540999"/>
                <a:gd name="connsiteX10" fmla="*/ 570732 w 2111098"/>
                <a:gd name="connsiteY10" fmla="*/ 2270658 h 3540999"/>
                <a:gd name="connsiteX11" fmla="*/ 607554 w 2111098"/>
                <a:gd name="connsiteY11" fmla="*/ 2424081 h 3540999"/>
                <a:gd name="connsiteX12" fmla="*/ 490953 w 2111098"/>
                <a:gd name="connsiteY12" fmla="*/ 2608188 h 3540999"/>
                <a:gd name="connsiteX13" fmla="*/ 466405 w 2111098"/>
                <a:gd name="connsiteY13" fmla="*/ 2933445 h 3540999"/>
                <a:gd name="connsiteX14" fmla="*/ 478679 w 2111098"/>
                <a:gd name="connsiteY14" fmla="*/ 3246427 h 3540999"/>
                <a:gd name="connsiteX15" fmla="*/ 564641 w 2111098"/>
                <a:gd name="connsiteY15" fmla="*/ 3431176 h 3540999"/>
                <a:gd name="connsiteX16" fmla="*/ 692188 w 2111098"/>
                <a:gd name="connsiteY16" fmla="*/ 3540999 h 354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1098" h="3540999" extrusionOk="0">
                  <a:moveTo>
                    <a:pt x="2111098" y="0"/>
                  </a:moveTo>
                  <a:lnTo>
                    <a:pt x="1178287" y="331394"/>
                  </a:lnTo>
                  <a:lnTo>
                    <a:pt x="521637" y="552322"/>
                  </a:lnTo>
                  <a:lnTo>
                    <a:pt x="122738" y="687334"/>
                  </a:lnTo>
                  <a:lnTo>
                    <a:pt x="0" y="834620"/>
                  </a:lnTo>
                  <a:lnTo>
                    <a:pt x="98190" y="1000317"/>
                  </a:lnTo>
                  <a:lnTo>
                    <a:pt x="214791" y="1227383"/>
                  </a:lnTo>
                  <a:lnTo>
                    <a:pt x="190244" y="1350121"/>
                  </a:lnTo>
                  <a:lnTo>
                    <a:pt x="306845" y="1798116"/>
                  </a:lnTo>
                  <a:lnTo>
                    <a:pt x="398899" y="2055866"/>
                  </a:lnTo>
                  <a:lnTo>
                    <a:pt x="570732" y="2270658"/>
                  </a:lnTo>
                  <a:lnTo>
                    <a:pt x="607554" y="2424081"/>
                  </a:lnTo>
                  <a:lnTo>
                    <a:pt x="490953" y="2608188"/>
                  </a:lnTo>
                  <a:lnTo>
                    <a:pt x="466405" y="2933445"/>
                  </a:lnTo>
                  <a:lnTo>
                    <a:pt x="478679" y="3246427"/>
                  </a:lnTo>
                  <a:lnTo>
                    <a:pt x="564641" y="3431176"/>
                  </a:lnTo>
                  <a:cubicBezTo>
                    <a:pt x="591234" y="3449587"/>
                    <a:pt x="665595" y="3522588"/>
                    <a:pt x="692188" y="3540999"/>
                  </a:cubicBezTo>
                </a:path>
              </a:pathLst>
            </a:custGeom>
            <a:noFill/>
            <a:ln w="76200">
              <a:solidFill>
                <a:srgbClr val="FFC000">
                  <a:alpha val="50000"/>
                </a:srgb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Freihandform: Form 10"/>
            <p:cNvSpPr/>
            <p:nvPr/>
          </p:nvSpPr>
          <p:spPr bwMode="auto">
            <a:xfrm>
              <a:off x="5984543" y="1330657"/>
              <a:ext cx="955344" cy="4428698"/>
            </a:xfrm>
            <a:custGeom>
              <a:avLst/>
              <a:gdLst>
                <a:gd name="connsiteX0" fmla="*/ 95535 w 955344"/>
                <a:gd name="connsiteY0" fmla="*/ 0 h 4428698"/>
                <a:gd name="connsiteX1" fmla="*/ 293427 w 955344"/>
                <a:gd name="connsiteY1" fmla="*/ 191068 h 4428698"/>
                <a:gd name="connsiteX2" fmla="*/ 341194 w 955344"/>
                <a:gd name="connsiteY2" fmla="*/ 320722 h 4428698"/>
                <a:gd name="connsiteX3" fmla="*/ 477672 w 955344"/>
                <a:gd name="connsiteY3" fmla="*/ 764274 h 4428698"/>
                <a:gd name="connsiteX4" fmla="*/ 716508 w 955344"/>
                <a:gd name="connsiteY4" fmla="*/ 1330656 h 4428698"/>
                <a:gd name="connsiteX5" fmla="*/ 839338 w 955344"/>
                <a:gd name="connsiteY5" fmla="*/ 1699146 h 4428698"/>
                <a:gd name="connsiteX6" fmla="*/ 887105 w 955344"/>
                <a:gd name="connsiteY6" fmla="*/ 2033516 h 4428698"/>
                <a:gd name="connsiteX7" fmla="*/ 893929 w 955344"/>
                <a:gd name="connsiteY7" fmla="*/ 2477068 h 4428698"/>
                <a:gd name="connsiteX8" fmla="*/ 873457 w 955344"/>
                <a:gd name="connsiteY8" fmla="*/ 2825086 h 4428698"/>
                <a:gd name="connsiteX9" fmla="*/ 818866 w 955344"/>
                <a:gd name="connsiteY9" fmla="*/ 2941092 h 4428698"/>
                <a:gd name="connsiteX10" fmla="*/ 859809 w 955344"/>
                <a:gd name="connsiteY10" fmla="*/ 3063922 h 4428698"/>
                <a:gd name="connsiteX11" fmla="*/ 934872 w 955344"/>
                <a:gd name="connsiteY11" fmla="*/ 3254991 h 4428698"/>
                <a:gd name="connsiteX12" fmla="*/ 955344 w 955344"/>
                <a:gd name="connsiteY12" fmla="*/ 3555242 h 4428698"/>
                <a:gd name="connsiteX13" fmla="*/ 900753 w 955344"/>
                <a:gd name="connsiteY13" fmla="*/ 3835021 h 4428698"/>
                <a:gd name="connsiteX14" fmla="*/ 825690 w 955344"/>
                <a:gd name="connsiteY14" fmla="*/ 4039737 h 4428698"/>
                <a:gd name="connsiteX15" fmla="*/ 614150 w 955344"/>
                <a:gd name="connsiteY15" fmla="*/ 4094328 h 4428698"/>
                <a:gd name="connsiteX16" fmla="*/ 484496 w 955344"/>
                <a:gd name="connsiteY16" fmla="*/ 4326340 h 4428698"/>
                <a:gd name="connsiteX17" fmla="*/ 341194 w 955344"/>
                <a:gd name="connsiteY17" fmla="*/ 4428698 h 4428698"/>
                <a:gd name="connsiteX18" fmla="*/ 232012 w 955344"/>
                <a:gd name="connsiteY18" fmla="*/ 4428698 h 4428698"/>
                <a:gd name="connsiteX19" fmla="*/ 102358 w 955344"/>
                <a:gd name="connsiteY19" fmla="*/ 4415050 h 4428698"/>
                <a:gd name="connsiteX20" fmla="*/ 0 w 955344"/>
                <a:gd name="connsiteY20" fmla="*/ 4278573 h 44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5344" h="4428698" extrusionOk="0">
                  <a:moveTo>
                    <a:pt x="95535" y="0"/>
                  </a:moveTo>
                  <a:lnTo>
                    <a:pt x="293427" y="191068"/>
                  </a:lnTo>
                  <a:lnTo>
                    <a:pt x="341194" y="320722"/>
                  </a:lnTo>
                  <a:lnTo>
                    <a:pt x="477672" y="764274"/>
                  </a:lnTo>
                  <a:lnTo>
                    <a:pt x="716508" y="1330656"/>
                  </a:lnTo>
                  <a:lnTo>
                    <a:pt x="839338" y="1699146"/>
                  </a:lnTo>
                  <a:lnTo>
                    <a:pt x="887105" y="2033516"/>
                  </a:lnTo>
                  <a:lnTo>
                    <a:pt x="893929" y="2477068"/>
                  </a:lnTo>
                  <a:lnTo>
                    <a:pt x="873457" y="2825086"/>
                  </a:lnTo>
                  <a:lnTo>
                    <a:pt x="818866" y="2941092"/>
                  </a:lnTo>
                  <a:lnTo>
                    <a:pt x="859809" y="3063922"/>
                  </a:lnTo>
                  <a:lnTo>
                    <a:pt x="934872" y="3254991"/>
                  </a:lnTo>
                  <a:lnTo>
                    <a:pt x="955344" y="3555242"/>
                  </a:lnTo>
                  <a:lnTo>
                    <a:pt x="900753" y="3835021"/>
                  </a:lnTo>
                  <a:lnTo>
                    <a:pt x="825690" y="4039737"/>
                  </a:lnTo>
                  <a:lnTo>
                    <a:pt x="614150" y="4094328"/>
                  </a:lnTo>
                  <a:lnTo>
                    <a:pt x="484496" y="4326340"/>
                  </a:lnTo>
                  <a:lnTo>
                    <a:pt x="341194" y="4428698"/>
                  </a:lnTo>
                  <a:lnTo>
                    <a:pt x="232012" y="4428698"/>
                  </a:lnTo>
                  <a:lnTo>
                    <a:pt x="102358" y="4415050"/>
                  </a:lnTo>
                  <a:lnTo>
                    <a:pt x="0" y="4278573"/>
                  </a:lnTo>
                </a:path>
              </a:pathLst>
            </a:custGeom>
            <a:noFill/>
            <a:ln w="76200">
              <a:solidFill>
                <a:srgbClr val="FFC000">
                  <a:alpha val="50000"/>
                </a:srgb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2" name="Ellipse 11"/>
          <p:cNvSpPr/>
          <p:nvPr/>
        </p:nvSpPr>
        <p:spPr bwMode="auto">
          <a:xfrm>
            <a:off x="3442354" y="3473906"/>
            <a:ext cx="153261" cy="175399"/>
          </a:xfrm>
          <a:prstGeom prst="ellipse">
            <a:avLst/>
          </a:prstGeom>
          <a:solidFill>
            <a:srgbClr val="002060"/>
          </a:solidFill>
          <a:ln w="6350">
            <a:solidFill>
              <a:schemeClr val="bg1"/>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1200" b="1"/>
              <a:t>1</a:t>
            </a:r>
            <a:endParaRPr/>
          </a:p>
        </p:txBody>
      </p:sp>
      <p:sp>
        <p:nvSpPr>
          <p:cNvPr id="1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23</a:t>
            </a:fld>
            <a:endParaRPr lang="de-DE" sz="1050">
              <a:solidFill>
                <a:schemeClr val="bg1">
                  <a:lumMod val="50000"/>
                </a:schemeClr>
              </a:solidFill>
            </a:endParaRPr>
          </a:p>
        </p:txBody>
      </p:sp>
      <p:sp>
        <p:nvSpPr>
          <p:cNvPr id="16"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Detailbetrachtung – 3D Planung</a:t>
            </a:r>
            <a:endParaRPr sz="2400"/>
          </a:p>
        </p:txBody>
      </p:sp>
      <p:sp>
        <p:nvSpPr>
          <p:cNvPr id="3" name="Inhaltsplatzhalter 2"/>
          <p:cNvSpPr>
            <a:spLocks noGrp="1"/>
          </p:cNvSpPr>
          <p:nvPr>
            <p:ph sz="quarter" idx="13"/>
          </p:nvPr>
        </p:nvSpPr>
        <p:spPr bwMode="auto">
          <a:xfrm>
            <a:off x="7104638" y="5425013"/>
            <a:ext cx="4845378" cy="366188"/>
          </a:xfrm>
        </p:spPr>
        <p:txBody>
          <a:bodyPr>
            <a:normAutofit/>
          </a:bodyPr>
          <a:lstStyle/>
          <a:p>
            <a:pPr>
              <a:defRPr/>
            </a:pPr>
            <a:r>
              <a:rPr lang="de-DE" sz="1800"/>
              <a:t>Kosten ca. 30.000 € brutto</a:t>
            </a:r>
            <a:endParaRPr/>
          </a:p>
        </p:txBody>
      </p:sp>
      <p:pic>
        <p:nvPicPr>
          <p:cNvPr id="9" name="Grafik 8"/>
          <p:cNvPicPr>
            <a:picLocks noChangeAspect="1"/>
          </p:cNvPicPr>
          <p:nvPr/>
        </p:nvPicPr>
        <p:blipFill>
          <a:blip r:embed="rId2"/>
          <a:stretch/>
        </p:blipFill>
        <p:spPr bwMode="auto">
          <a:xfrm>
            <a:off x="0" y="2389189"/>
            <a:ext cx="6679569" cy="3998426"/>
          </a:xfrm>
          <a:prstGeom prst="rect">
            <a:avLst/>
          </a:prstGeom>
        </p:spPr>
      </p:pic>
      <p:pic>
        <p:nvPicPr>
          <p:cNvPr id="14" name="Grafik 13"/>
          <p:cNvPicPr>
            <a:picLocks noChangeAspect="1"/>
          </p:cNvPicPr>
          <p:nvPr/>
        </p:nvPicPr>
        <p:blipFill>
          <a:blip r:embed="rId3"/>
          <a:stretch/>
        </p:blipFill>
        <p:spPr bwMode="auto">
          <a:xfrm>
            <a:off x="5204064" y="1740278"/>
            <a:ext cx="6679569" cy="3203971"/>
          </a:xfrm>
          <a:prstGeom prst="rect">
            <a:avLst/>
          </a:prstGeom>
        </p:spPr>
      </p:pic>
      <p:sp>
        <p:nvSpPr>
          <p:cNvPr id="12"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24</a:t>
            </a:fld>
            <a:endParaRPr lang="de-DE" sz="1050">
              <a:solidFill>
                <a:schemeClr val="bg1">
                  <a:lumMod val="50000"/>
                </a:schemeClr>
              </a:solidFill>
            </a:endParaRPr>
          </a:p>
        </p:txBody>
      </p:sp>
      <p:sp>
        <p:nvSpPr>
          <p:cNvPr id="13"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Grafik 7"/>
          <p:cNvPicPr>
            <a:picLocks noChangeAspect="1"/>
          </p:cNvPicPr>
          <p:nvPr/>
        </p:nvPicPr>
        <p:blipFill>
          <a:blip r:embed="rId2"/>
          <a:stretch/>
        </p:blipFill>
        <p:spPr bwMode="auto">
          <a:xfrm>
            <a:off x="5407069" y="2055490"/>
            <a:ext cx="5734800" cy="2162199"/>
          </a:xfrm>
          <a:prstGeom prst="rect">
            <a:avLst/>
          </a:prstGeom>
        </p:spPr>
      </p:pic>
      <p:sp>
        <p:nvSpPr>
          <p:cNvPr id="2" name="Titel 1"/>
          <p:cNvSpPr>
            <a:spLocks noGrp="1"/>
          </p:cNvSpPr>
          <p:nvPr>
            <p:ph type="title"/>
          </p:nvPr>
        </p:nvSpPr>
        <p:spPr bwMode="auto">
          <a:xfrm>
            <a:off x="772388" y="519656"/>
            <a:ext cx="8744104" cy="1325563"/>
          </a:xfrm>
        </p:spPr>
        <p:txBody>
          <a:bodyPr>
            <a:normAutofit/>
          </a:bodyPr>
          <a:lstStyle/>
          <a:p>
            <a:pPr>
              <a:defRPr/>
            </a:pPr>
            <a:r>
              <a:rPr lang="de-DE" sz="2400" b="1">
                <a:solidFill>
                  <a:schemeClr val="accent5"/>
                </a:solidFill>
              </a:rPr>
              <a:t>Handlungsempfehlung</a:t>
            </a:r>
            <a:r>
              <a:rPr lang="de-DE" sz="2400">
                <a:solidFill>
                  <a:srgbClr val="C00000"/>
                </a:solidFill>
              </a:rPr>
              <a:t> </a:t>
            </a:r>
            <a:r>
              <a:rPr lang="de-DE" sz="2400" b="1">
                <a:solidFill>
                  <a:schemeClr val="accent5"/>
                </a:solidFill>
              </a:rPr>
              <a:t>02:</a:t>
            </a:r>
            <a:r>
              <a:rPr lang="de-DE" sz="2400">
                <a:solidFill>
                  <a:srgbClr val="C00000"/>
                </a:solidFill>
              </a:rPr>
              <a:t> </a:t>
            </a:r>
            <a:r>
              <a:rPr lang="de-DE" sz="2400"/>
              <a:t>Schaffung von Retentionsvolumen</a:t>
            </a:r>
            <a:endParaRPr sz="2400"/>
          </a:p>
        </p:txBody>
      </p:sp>
      <p:sp>
        <p:nvSpPr>
          <p:cNvPr id="3" name="Inhaltsplatzhalter 2"/>
          <p:cNvSpPr>
            <a:spLocks noGrp="1"/>
          </p:cNvSpPr>
          <p:nvPr>
            <p:ph sz="quarter" idx="13"/>
          </p:nvPr>
        </p:nvSpPr>
        <p:spPr bwMode="auto">
          <a:xfrm>
            <a:off x="5090577" y="1716079"/>
            <a:ext cx="5088809" cy="5148298"/>
          </a:xfrm>
        </p:spPr>
        <p:txBody>
          <a:bodyPr>
            <a:normAutofit/>
          </a:bodyPr>
          <a:lstStyle/>
          <a:p>
            <a:pPr>
              <a:defRPr/>
            </a:pPr>
            <a:r>
              <a:rPr lang="de-DE" sz="1800"/>
              <a:t>Querschnittverjüngung</a:t>
            </a:r>
            <a:endParaRPr sz="1800"/>
          </a:p>
          <a:p>
            <a:pPr>
              <a:defRPr/>
            </a:pPr>
            <a:endParaRPr lang="de-DE" sz="1800"/>
          </a:p>
          <a:p>
            <a:pPr>
              <a:defRPr/>
            </a:pPr>
            <a:endParaRPr lang="de-DE" sz="1800"/>
          </a:p>
          <a:p>
            <a:pPr>
              <a:defRPr/>
            </a:pPr>
            <a:endParaRPr lang="de-DE" sz="1800"/>
          </a:p>
          <a:p>
            <a:pPr>
              <a:defRPr/>
            </a:pPr>
            <a:endParaRPr lang="de-DE" sz="1800"/>
          </a:p>
          <a:p>
            <a:pPr>
              <a:defRPr/>
            </a:pPr>
            <a:endParaRPr lang="de-DE" sz="1800"/>
          </a:p>
          <a:p>
            <a:pPr>
              <a:defRPr/>
            </a:pPr>
            <a:endParaRPr lang="de-DE" sz="1800"/>
          </a:p>
          <a:p>
            <a:pPr>
              <a:defRPr/>
            </a:pPr>
            <a:r>
              <a:rPr lang="de-DE" sz="1800"/>
              <a:t>kleine Retentionswälle</a:t>
            </a:r>
            <a:endParaRPr sz="18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25</a:t>
            </a:fld>
            <a:endParaRPr lang="de-DE"/>
          </a:p>
        </p:txBody>
      </p:sp>
      <p:pic>
        <p:nvPicPr>
          <p:cNvPr id="9" name="Grafik 8"/>
          <p:cNvPicPr>
            <a:picLocks noChangeAspect="1"/>
          </p:cNvPicPr>
          <p:nvPr/>
        </p:nvPicPr>
        <p:blipFill>
          <a:blip r:embed="rId3"/>
          <a:stretch/>
        </p:blipFill>
        <p:spPr bwMode="auto">
          <a:xfrm>
            <a:off x="5407069" y="4650370"/>
            <a:ext cx="4175234" cy="2083202"/>
          </a:xfrm>
          <a:prstGeom prst="rect">
            <a:avLst/>
          </a:prstGeom>
          <a:ln>
            <a:solidFill>
              <a:schemeClr val="tx1"/>
            </a:solidFill>
          </a:ln>
        </p:spPr>
      </p:pic>
      <p:sp>
        <p:nvSpPr>
          <p:cNvPr id="11" name="Textfeld 10"/>
          <p:cNvSpPr txBox="1"/>
          <p:nvPr/>
        </p:nvSpPr>
        <p:spPr bwMode="auto">
          <a:xfrm>
            <a:off x="9688058" y="4613676"/>
            <a:ext cx="2127505" cy="1200329"/>
          </a:xfrm>
          <a:prstGeom prst="rect">
            <a:avLst/>
          </a:prstGeom>
          <a:noFill/>
        </p:spPr>
        <p:txBody>
          <a:bodyPr wrap="none" rtlCol="0">
            <a:spAutoFit/>
          </a:bodyP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Arial"/>
                <a:ea typeface="Arial"/>
                <a:cs typeface="Arial"/>
              </a:rPr>
              <a:t>h = ca. 1 m</a:t>
            </a:r>
            <a:endParaRPr/>
          </a:p>
          <a:p>
            <a:pPr marL="0" marR="0" lvl="0" indent="0" algn="l" defTabSz="914400">
              <a:lnSpc>
                <a:spcPct val="100000"/>
              </a:lnSpc>
              <a:spcBef>
                <a:spcPts val="0"/>
              </a:spcBef>
              <a:spcAft>
                <a:spcPts val="0"/>
              </a:spcAft>
              <a:buClrTx/>
              <a:buSzTx/>
              <a:buFontTx/>
              <a:buNone/>
              <a:defRPr/>
            </a:pPr>
            <a:r>
              <a:rPr lang="de-DE">
                <a:solidFill>
                  <a:srgbClr val="000000"/>
                </a:solidFill>
                <a:latin typeface="Arial"/>
              </a:rPr>
              <a:t>b</a:t>
            </a:r>
            <a:r>
              <a:rPr lang="de-DE" sz="1800" b="0" i="0" u="none" strike="noStrike" cap="none" spc="0">
                <a:ln>
                  <a:noFill/>
                </a:ln>
                <a:solidFill>
                  <a:srgbClr val="000000"/>
                </a:solidFill>
                <a:latin typeface="Arial"/>
                <a:ea typeface="Arial"/>
                <a:cs typeface="Arial"/>
              </a:rPr>
              <a:t> (unten) = ca. 3 m</a:t>
            </a:r>
            <a:endParaRPr/>
          </a:p>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Arial"/>
                <a:ea typeface="Arial"/>
                <a:cs typeface="Arial"/>
              </a:rPr>
              <a:t>b (oben)= ca. 1 m</a:t>
            </a:r>
            <a:endParaRPr/>
          </a:p>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Arial"/>
                <a:ea typeface="Arial"/>
                <a:cs typeface="Arial"/>
              </a:rPr>
              <a:t>Anzahl = ca</a:t>
            </a:r>
            <a:r>
              <a:rPr lang="de-DE">
                <a:solidFill>
                  <a:srgbClr val="000000"/>
                </a:solidFill>
                <a:latin typeface="Arial"/>
              </a:rPr>
              <a:t>. </a:t>
            </a:r>
            <a:r>
              <a:rPr lang="de-DE" sz="1800" b="0" i="0" u="none" strike="noStrike" cap="none" spc="0">
                <a:ln>
                  <a:noFill/>
                </a:ln>
                <a:solidFill>
                  <a:srgbClr val="000000"/>
                </a:solidFill>
                <a:latin typeface="Arial"/>
                <a:ea typeface="Arial"/>
                <a:cs typeface="Arial"/>
              </a:rPr>
              <a:t>10</a:t>
            </a:r>
            <a:endParaRPr/>
          </a:p>
        </p:txBody>
      </p:sp>
      <p:grpSp>
        <p:nvGrpSpPr>
          <p:cNvPr id="13" name="Gruppieren 12"/>
          <p:cNvGrpSpPr/>
          <p:nvPr/>
        </p:nvGrpSpPr>
        <p:grpSpPr bwMode="auto">
          <a:xfrm>
            <a:off x="838198" y="1926467"/>
            <a:ext cx="4061886" cy="4505655"/>
            <a:chOff x="624414" y="1268760"/>
            <a:chExt cx="4591962" cy="5040648"/>
          </a:xfrm>
        </p:grpSpPr>
        <p:grpSp>
          <p:nvGrpSpPr>
            <p:cNvPr id="10" name="Gruppieren 9"/>
            <p:cNvGrpSpPr/>
            <p:nvPr/>
          </p:nvGrpSpPr>
          <p:grpSpPr bwMode="auto">
            <a:xfrm>
              <a:off x="624414" y="1268760"/>
              <a:ext cx="4591962" cy="5040648"/>
              <a:chOff x="624414" y="1268760"/>
              <a:chExt cx="4591962" cy="5040648"/>
            </a:xfrm>
          </p:grpSpPr>
          <p:pic>
            <p:nvPicPr>
              <p:cNvPr id="7" name="Grafik 6"/>
              <p:cNvPicPr>
                <a:picLocks noChangeAspect="1"/>
              </p:cNvPicPr>
              <p:nvPr/>
            </p:nvPicPr>
            <p:blipFill>
              <a:blip r:embed="rId4"/>
              <a:stretch/>
            </p:blipFill>
            <p:spPr bwMode="auto">
              <a:xfrm>
                <a:off x="624414" y="1268760"/>
                <a:ext cx="4591962" cy="5040648"/>
              </a:xfrm>
              <a:prstGeom prst="rect">
                <a:avLst/>
              </a:prstGeom>
            </p:spPr>
          </p:pic>
          <p:sp>
            <p:nvSpPr>
              <p:cNvPr id="12" name="Rechteck 11"/>
              <p:cNvSpPr/>
              <p:nvPr/>
            </p:nvSpPr>
            <p:spPr bwMode="auto">
              <a:xfrm rot="8131383">
                <a:off x="2448819" y="1313300"/>
                <a:ext cx="325256" cy="202518"/>
              </a:xfrm>
              <a:prstGeom prst="rect">
                <a:avLst/>
              </a:prstGeom>
              <a:solidFill>
                <a:srgbClr val="00B0F0">
                  <a:alpha val="50000"/>
                </a:srgbClr>
              </a:solid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cxnSp>
          <p:nvCxnSpPr>
            <p:cNvPr id="14" name="Gerader Verbinder 13"/>
            <p:cNvCxnSpPr>
              <a:cxnSpLocks/>
              <a:stCxn id="12" idx="1"/>
              <a:endCxn id="12" idx="3"/>
            </p:cNvCxnSpPr>
            <p:nvPr/>
          </p:nvCxnSpPr>
          <p:spPr bwMode="auto">
            <a:xfrm flipH="1">
              <a:off x="2495407" y="1300618"/>
              <a:ext cx="232080" cy="22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p:cNvCxnSpPr>
              <a:cxnSpLocks/>
            </p:cNvCxnSpPr>
            <p:nvPr/>
          </p:nvCxnSpPr>
          <p:spPr bwMode="auto">
            <a:xfrm flipH="1">
              <a:off x="2424462" y="1372132"/>
              <a:ext cx="373970" cy="8194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25</a:t>
            </a:fld>
            <a:endParaRPr lang="de-DE" sz="1050">
              <a:solidFill>
                <a:schemeClr val="bg1">
                  <a:lumMod val="50000"/>
                </a:schemeClr>
              </a:solidFill>
            </a:endParaRPr>
          </a:p>
        </p:txBody>
      </p:sp>
      <p:sp>
        <p:nvSpPr>
          <p:cNvPr id="19"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8281" y="525462"/>
            <a:ext cx="8587811" cy="1325563"/>
          </a:xfrm>
        </p:spPr>
        <p:txBody>
          <a:bodyPr vert="horz" lIns="91440" tIns="45720" rIns="91440" bIns="45720" rtlCol="0" anchor="ctr">
            <a:normAutofit/>
          </a:bodyPr>
          <a:lstStyle/>
          <a:p>
            <a:pPr>
              <a:defRPr/>
            </a:pPr>
            <a:r>
              <a:rPr lang="de-DE" sz="2400" b="1">
                <a:solidFill>
                  <a:schemeClr val="accent5"/>
                </a:solidFill>
              </a:rPr>
              <a:t>Handlungsempfehlung</a:t>
            </a:r>
            <a:r>
              <a:rPr lang="de-DE" sz="2400"/>
              <a:t> </a:t>
            </a:r>
            <a:r>
              <a:rPr lang="de-DE" sz="2400" b="1">
                <a:solidFill>
                  <a:schemeClr val="accent5"/>
                </a:solidFill>
              </a:rPr>
              <a:t>02:</a:t>
            </a:r>
            <a:r>
              <a:rPr lang="de-DE" sz="2400"/>
              <a:t> Schaffung von Retentionsraum</a:t>
            </a:r>
            <a:endParaRPr sz="2400"/>
          </a:p>
        </p:txBody>
      </p:sp>
      <p:sp>
        <p:nvSpPr>
          <p:cNvPr id="3" name="Inhaltsplatzhalter 2"/>
          <p:cNvSpPr>
            <a:spLocks noGrp="1"/>
          </p:cNvSpPr>
          <p:nvPr>
            <p:ph sz="quarter" idx="13"/>
          </p:nvPr>
        </p:nvSpPr>
        <p:spPr bwMode="auto">
          <a:xfrm>
            <a:off x="6436775" y="1907558"/>
            <a:ext cx="4407899" cy="5040560"/>
          </a:xfrm>
        </p:spPr>
        <p:txBody>
          <a:bodyPr>
            <a:normAutofit/>
          </a:bodyPr>
          <a:lstStyle/>
          <a:p>
            <a:pPr>
              <a:defRPr/>
            </a:pPr>
            <a:r>
              <a:rPr lang="de-DE" sz="2000"/>
              <a:t>bei 10 kleinen Retentionswällen</a:t>
            </a:r>
            <a:endParaRPr sz="2000"/>
          </a:p>
          <a:p>
            <a:pPr lvl="1">
              <a:defRPr/>
            </a:pPr>
            <a:r>
              <a:rPr lang="de-DE" sz="1800"/>
              <a:t>V = 37.500 m³</a:t>
            </a:r>
            <a:endParaRPr sz="1800"/>
          </a:p>
          <a:p>
            <a:pPr lvl="1">
              <a:defRPr/>
            </a:pPr>
            <a:r>
              <a:rPr lang="de-DE" sz="1800"/>
              <a:t>Fläche A = 96.500 m²</a:t>
            </a:r>
            <a:endParaRPr sz="1800"/>
          </a:p>
          <a:p>
            <a:pPr lvl="1">
              <a:defRPr/>
            </a:pPr>
            <a:r>
              <a:rPr lang="de-DE" sz="1800"/>
              <a:t>Mittl. Einstauhöhe: 39 cm</a:t>
            </a:r>
            <a:endParaRPr sz="18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26</a:t>
            </a:fld>
            <a:endParaRPr lang="de-DE"/>
          </a:p>
        </p:txBody>
      </p:sp>
      <p:pic>
        <p:nvPicPr>
          <p:cNvPr id="7" name="Grafik 6"/>
          <p:cNvPicPr>
            <a:picLocks noChangeAspect="1"/>
          </p:cNvPicPr>
          <p:nvPr/>
        </p:nvPicPr>
        <p:blipFill>
          <a:blip r:embed="rId2"/>
          <a:stretch/>
        </p:blipFill>
        <p:spPr bwMode="auto">
          <a:xfrm>
            <a:off x="838198" y="1907558"/>
            <a:ext cx="3860959" cy="4525611"/>
          </a:xfrm>
          <a:prstGeom prst="rect">
            <a:avLst/>
          </a:prstGeom>
        </p:spPr>
      </p:pic>
      <p:pic>
        <p:nvPicPr>
          <p:cNvPr id="8" name="Grafik 7"/>
          <p:cNvPicPr>
            <a:picLocks noChangeAspect="1"/>
          </p:cNvPicPr>
          <p:nvPr/>
        </p:nvPicPr>
        <p:blipFill>
          <a:blip r:embed="rId3"/>
          <a:stretch/>
        </p:blipFill>
        <p:spPr bwMode="auto">
          <a:xfrm>
            <a:off x="6510996" y="3333849"/>
            <a:ext cx="4122463" cy="3088807"/>
          </a:xfrm>
          <a:prstGeom prst="rect">
            <a:avLst/>
          </a:prstGeom>
        </p:spPr>
      </p:pic>
      <p:sp>
        <p:nvSpPr>
          <p:cNvPr id="11"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26</a:t>
            </a:fld>
            <a:endParaRPr lang="de-DE" sz="1050">
              <a:solidFill>
                <a:schemeClr val="bg1">
                  <a:lumMod val="50000"/>
                </a:schemeClr>
              </a:solidFill>
            </a:endParaRPr>
          </a:p>
        </p:txBody>
      </p:sp>
      <p:sp>
        <p:nvSpPr>
          <p:cNvPr id="12"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69619" y="523226"/>
            <a:ext cx="8587811" cy="1325563"/>
          </a:xfrm>
        </p:spPr>
        <p:txBody>
          <a:bodyPr vert="horz" lIns="91440" tIns="45720" rIns="91440" bIns="45720" rtlCol="0" anchor="ctr">
            <a:normAutofit/>
          </a:bodyPr>
          <a:lstStyle/>
          <a:p>
            <a:pPr>
              <a:defRPr/>
            </a:pPr>
            <a:r>
              <a:rPr lang="de-DE" sz="2400"/>
              <a:t>Wirkungsweise der Retention in der Fläche</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27</a:t>
            </a:fld>
            <a:endParaRPr lang="de-DE"/>
          </a:p>
        </p:txBody>
      </p:sp>
      <p:pic>
        <p:nvPicPr>
          <p:cNvPr id="7"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p:blipFill>
        <p:spPr bwMode="auto">
          <a:xfrm>
            <a:off x="2380932" y="1933588"/>
            <a:ext cx="7419102" cy="4499582"/>
          </a:xfrm>
          <a:prstGeom prst="rect">
            <a:avLst/>
          </a:prstGeom>
        </p:spPr>
      </p:pic>
      <p:sp>
        <p:nvSpPr>
          <p:cNvPr id="10"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27</a:t>
            </a:fld>
            <a:endParaRPr lang="de-DE" sz="1050">
              <a:solidFill>
                <a:schemeClr val="bg1">
                  <a:lumMod val="50000"/>
                </a:schemeClr>
              </a:solidFill>
            </a:endParaRPr>
          </a:p>
        </p:txBody>
      </p:sp>
      <p:sp>
        <p:nvSpPr>
          <p:cNvPr id="11"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1519" y="484067"/>
            <a:ext cx="8587811" cy="1325563"/>
          </a:xfrm>
        </p:spPr>
        <p:txBody>
          <a:bodyPr vert="horz" lIns="91440" tIns="45720" rIns="91440" bIns="45720" rtlCol="0" anchor="ctr">
            <a:normAutofit/>
          </a:bodyPr>
          <a:lstStyle/>
          <a:p>
            <a:pPr>
              <a:defRPr/>
            </a:pPr>
            <a:r>
              <a:rPr lang="de-DE" sz="2400"/>
              <a:t>Wirkungsweise der Retention (Wellenverschiebung)</a:t>
            </a:r>
            <a:endParaRPr sz="24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28</a:t>
            </a:fld>
            <a:endParaRPr lang="de-DE"/>
          </a:p>
        </p:txBody>
      </p:sp>
      <p:sp>
        <p:nvSpPr>
          <p:cNvPr id="22" name="Ellipse 21"/>
          <p:cNvSpPr/>
          <p:nvPr/>
        </p:nvSpPr>
        <p:spPr bwMode="auto">
          <a:xfrm>
            <a:off x="918276" y="5368017"/>
            <a:ext cx="152360" cy="13845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Textfeld 22"/>
          <p:cNvSpPr txBox="1"/>
          <p:nvPr/>
        </p:nvSpPr>
        <p:spPr bwMode="auto">
          <a:xfrm>
            <a:off x="819396" y="5121796"/>
            <a:ext cx="598695" cy="246221"/>
          </a:xfrm>
          <a:prstGeom prst="rect">
            <a:avLst/>
          </a:prstGeom>
          <a:noFill/>
        </p:spPr>
        <p:txBody>
          <a:bodyPr wrap="square" rtlCol="0">
            <a:spAutoFit/>
          </a:bodyPr>
          <a:lstStyle/>
          <a:p>
            <a:pPr>
              <a:defRPr/>
            </a:pPr>
            <a:r>
              <a:rPr lang="de-DE" sz="1000" b="1">
                <a:solidFill>
                  <a:schemeClr val="accent1"/>
                </a:solidFill>
                <a:latin typeface="Arial"/>
                <a:cs typeface="Arial"/>
              </a:rPr>
              <a:t>Q2</a:t>
            </a:r>
            <a:endParaRPr/>
          </a:p>
        </p:txBody>
      </p:sp>
      <p:grpSp>
        <p:nvGrpSpPr>
          <p:cNvPr id="10" name="Gruppieren 9"/>
          <p:cNvGrpSpPr/>
          <p:nvPr/>
        </p:nvGrpSpPr>
        <p:grpSpPr bwMode="auto">
          <a:xfrm>
            <a:off x="854786" y="1864628"/>
            <a:ext cx="4769330" cy="4615524"/>
            <a:chOff x="624414" y="1268760"/>
            <a:chExt cx="5217368" cy="5037452"/>
          </a:xfrm>
        </p:grpSpPr>
        <p:pic>
          <p:nvPicPr>
            <p:cNvPr id="20" name="Grafik 19"/>
            <p:cNvPicPr>
              <a:picLocks noChangeAspect="1"/>
            </p:cNvPicPr>
            <p:nvPr/>
          </p:nvPicPr>
          <p:blipFill>
            <a:blip r:embed="rId2"/>
            <a:stretch/>
          </p:blipFill>
          <p:spPr bwMode="auto">
            <a:xfrm>
              <a:off x="624414" y="1268760"/>
              <a:ext cx="4478745" cy="5037452"/>
            </a:xfrm>
            <a:prstGeom prst="rect">
              <a:avLst/>
            </a:prstGeom>
            <a:ln>
              <a:solidFill>
                <a:schemeClr val="tx1"/>
              </a:solidFill>
            </a:ln>
          </p:spPr>
        </p:pic>
        <p:cxnSp>
          <p:nvCxnSpPr>
            <p:cNvPr id="21" name="Gerader Verbinder 20"/>
            <p:cNvCxnSpPr>
              <a:cxnSpLocks/>
            </p:cNvCxnSpPr>
            <p:nvPr/>
          </p:nvCxnSpPr>
          <p:spPr bwMode="auto">
            <a:xfrm flipH="1">
              <a:off x="4884830" y="5548653"/>
              <a:ext cx="201272" cy="225609"/>
            </a:xfrm>
            <a:prstGeom prst="line">
              <a:avLst/>
            </a:prstGeom>
            <a:ln w="38100">
              <a:solidFill>
                <a:schemeClr val="accent5">
                  <a:lumMod val="75000"/>
                </a:schemeClr>
              </a:solidFill>
            </a:ln>
          </p:spPr>
          <p:style>
            <a:lnRef idx="1">
              <a:schemeClr val="dk1"/>
            </a:lnRef>
            <a:fillRef idx="0">
              <a:schemeClr val="dk1"/>
            </a:fillRef>
            <a:effectRef idx="0">
              <a:schemeClr val="dk1"/>
            </a:effectRef>
            <a:fontRef idx="minor">
              <a:schemeClr val="tx1"/>
            </a:fontRef>
          </p:style>
        </p:cxnSp>
        <p:sp>
          <p:nvSpPr>
            <p:cNvPr id="26" name="Textfeld 25"/>
            <p:cNvSpPr txBox="1"/>
            <p:nvPr/>
          </p:nvSpPr>
          <p:spPr bwMode="auto">
            <a:xfrm>
              <a:off x="5086104" y="5356264"/>
              <a:ext cx="755678" cy="246221"/>
            </a:xfrm>
            <a:prstGeom prst="rect">
              <a:avLst/>
            </a:prstGeom>
            <a:noFill/>
            <a:ln>
              <a:solidFill>
                <a:schemeClr val="accent5">
                  <a:lumMod val="75000"/>
                </a:schemeClr>
              </a:solidFill>
            </a:ln>
          </p:spPr>
          <p:txBody>
            <a:bodyPr wrap="square" rtlCol="0">
              <a:spAutoFit/>
            </a:bodyPr>
            <a:lstStyle/>
            <a:p>
              <a:pPr>
                <a:defRPr/>
              </a:pPr>
              <a:r>
                <a:rPr lang="de-DE" sz="1000" b="1">
                  <a:solidFill>
                    <a:schemeClr val="accent5">
                      <a:lumMod val="75000"/>
                    </a:schemeClr>
                  </a:solidFill>
                  <a:latin typeface="Arial"/>
                  <a:cs typeface="Arial"/>
                </a:rPr>
                <a:t>KQ2</a:t>
              </a:r>
              <a:endParaRPr/>
            </a:p>
          </p:txBody>
        </p:sp>
        <p:cxnSp>
          <p:nvCxnSpPr>
            <p:cNvPr id="27" name="Gerader Verbinder 26"/>
            <p:cNvCxnSpPr>
              <a:cxnSpLocks/>
            </p:cNvCxnSpPr>
            <p:nvPr/>
          </p:nvCxnSpPr>
          <p:spPr bwMode="auto">
            <a:xfrm flipV="1">
              <a:off x="3651017" y="5191644"/>
              <a:ext cx="696464" cy="78557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bwMode="auto">
            <a:xfrm>
              <a:off x="4347481" y="4996092"/>
              <a:ext cx="755678" cy="246221"/>
            </a:xfrm>
            <a:prstGeom prst="rect">
              <a:avLst/>
            </a:prstGeom>
            <a:noFill/>
          </p:spPr>
          <p:txBody>
            <a:bodyPr wrap="square" rtlCol="0">
              <a:spAutoFit/>
            </a:bodyPr>
            <a:lstStyle/>
            <a:p>
              <a:pPr>
                <a:defRPr/>
              </a:pPr>
              <a:r>
                <a:rPr lang="de-DE" sz="1000" b="1">
                  <a:solidFill>
                    <a:schemeClr val="bg1">
                      <a:lumMod val="50000"/>
                    </a:schemeClr>
                  </a:solidFill>
                  <a:latin typeface="Arial"/>
                  <a:cs typeface="Arial"/>
                </a:rPr>
                <a:t>KQ3</a:t>
              </a:r>
              <a:endParaRPr/>
            </a:p>
          </p:txBody>
        </p:sp>
      </p:grpSp>
      <p:pic>
        <p:nvPicPr>
          <p:cNvPr id="37" name="Grafik 36"/>
          <p:cNvPicPr>
            <a:picLocks noChangeAspect="1"/>
          </p:cNvPicPr>
          <p:nvPr/>
        </p:nvPicPr>
        <p:blipFill>
          <a:blip r:embed="rId3"/>
          <a:stretch/>
        </p:blipFill>
        <p:spPr bwMode="auto">
          <a:xfrm>
            <a:off x="6562120" y="5055067"/>
            <a:ext cx="2472933" cy="1486391"/>
          </a:xfrm>
          <a:prstGeom prst="rect">
            <a:avLst/>
          </a:prstGeom>
        </p:spPr>
      </p:pic>
      <p:grpSp>
        <p:nvGrpSpPr>
          <p:cNvPr id="11" name="Gruppieren 10"/>
          <p:cNvGrpSpPr/>
          <p:nvPr/>
        </p:nvGrpSpPr>
        <p:grpSpPr bwMode="auto">
          <a:xfrm>
            <a:off x="6562120" y="1767027"/>
            <a:ext cx="4794024" cy="3139506"/>
            <a:chOff x="6302612" y="1021014"/>
            <a:chExt cx="5264969" cy="3412329"/>
          </a:xfrm>
        </p:grpSpPr>
        <p:pic>
          <p:nvPicPr>
            <p:cNvPr id="36" name="Grafik 35"/>
            <p:cNvPicPr>
              <a:picLocks noChangeAspect="1"/>
            </p:cNvPicPr>
            <p:nvPr/>
          </p:nvPicPr>
          <p:blipFill>
            <a:blip r:embed="rId4"/>
            <a:stretch/>
          </p:blipFill>
          <p:spPr bwMode="auto">
            <a:xfrm>
              <a:off x="6302612" y="1268760"/>
              <a:ext cx="5264969" cy="3164583"/>
            </a:xfrm>
            <a:prstGeom prst="rect">
              <a:avLst/>
            </a:prstGeom>
          </p:spPr>
        </p:pic>
        <p:sp>
          <p:nvSpPr>
            <p:cNvPr id="38" name="Ellipse 37"/>
            <p:cNvSpPr/>
            <p:nvPr/>
          </p:nvSpPr>
          <p:spPr bwMode="auto">
            <a:xfrm>
              <a:off x="7397440" y="1896035"/>
              <a:ext cx="625288" cy="759759"/>
            </a:xfrm>
            <a:prstGeom prst="ellipse">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40" name="Gerade Verbindung mit Pfeil 39"/>
            <p:cNvCxnSpPr>
              <a:cxnSpLocks/>
            </p:cNvCxnSpPr>
            <p:nvPr/>
          </p:nvCxnSpPr>
          <p:spPr bwMode="auto">
            <a:xfrm>
              <a:off x="7449671" y="1543424"/>
              <a:ext cx="188258" cy="6079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bwMode="auto">
            <a:xfrm>
              <a:off x="6591723" y="1021014"/>
              <a:ext cx="1577077" cy="568688"/>
            </a:xfrm>
            <a:prstGeom prst="rect">
              <a:avLst/>
            </a:prstGeom>
            <a:solidFill>
              <a:schemeClr val="bg1"/>
            </a:solidFill>
            <a:ln w="25400">
              <a:solidFill>
                <a:schemeClr val="tx1"/>
              </a:solidFill>
            </a:ln>
          </p:spPr>
          <p:txBody>
            <a:bodyPr wrap="square" rtlCol="0">
              <a:spAutoFit/>
            </a:bodyPr>
            <a:lstStyle/>
            <a:p>
              <a:pPr>
                <a:defRPr/>
              </a:pPr>
              <a:r>
                <a:rPr lang="de-DE" sz="1400"/>
                <a:t>Speicherfüllung Wiesenau </a:t>
              </a:r>
              <a:endParaRPr/>
            </a:p>
          </p:txBody>
        </p:sp>
        <p:sp>
          <p:nvSpPr>
            <p:cNvPr id="45" name="Textfeld 44"/>
            <p:cNvSpPr txBox="1"/>
            <p:nvPr/>
          </p:nvSpPr>
          <p:spPr bwMode="auto">
            <a:xfrm>
              <a:off x="7535320" y="2950384"/>
              <a:ext cx="1378282" cy="568688"/>
            </a:xfrm>
            <a:prstGeom prst="rect">
              <a:avLst/>
            </a:prstGeom>
            <a:solidFill>
              <a:schemeClr val="bg1"/>
            </a:solidFill>
            <a:ln w="25400">
              <a:solidFill>
                <a:schemeClr val="tx1"/>
              </a:solidFill>
            </a:ln>
          </p:spPr>
          <p:txBody>
            <a:bodyPr wrap="square" rtlCol="0">
              <a:spAutoFit/>
            </a:bodyPr>
            <a:lstStyle/>
            <a:p>
              <a:pPr>
                <a:defRPr/>
              </a:pPr>
              <a:r>
                <a:rPr lang="de-DE" sz="1400"/>
                <a:t>Verzögerung Abflussspitze</a:t>
              </a:r>
              <a:endParaRPr/>
            </a:p>
          </p:txBody>
        </p:sp>
        <p:cxnSp>
          <p:nvCxnSpPr>
            <p:cNvPr id="47" name="Gerade Verbindung mit Pfeil 46"/>
            <p:cNvCxnSpPr>
              <a:cxnSpLocks/>
            </p:cNvCxnSpPr>
            <p:nvPr/>
          </p:nvCxnSpPr>
          <p:spPr bwMode="auto">
            <a:xfrm>
              <a:off x="7637929" y="2827715"/>
              <a:ext cx="61856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28</a:t>
            </a:fld>
            <a:endParaRPr lang="de-DE" sz="1050">
              <a:solidFill>
                <a:schemeClr val="bg1">
                  <a:lumMod val="50000"/>
                </a:schemeClr>
              </a:solidFill>
            </a:endParaRPr>
          </a:p>
        </p:txBody>
      </p:sp>
      <p:sp>
        <p:nvSpPr>
          <p:cNvPr id="30"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198" y="510301"/>
            <a:ext cx="8587811" cy="1325563"/>
          </a:xfrm>
        </p:spPr>
        <p:txBody>
          <a:bodyPr>
            <a:normAutofit/>
          </a:bodyPr>
          <a:lstStyle/>
          <a:p>
            <a:pPr>
              <a:defRPr/>
            </a:pPr>
            <a:r>
              <a:rPr lang="de-DE" sz="2400" b="1">
                <a:solidFill>
                  <a:schemeClr val="accent5"/>
                </a:solidFill>
              </a:rPr>
              <a:t>Handlungsempfehlung</a:t>
            </a:r>
            <a:r>
              <a:rPr lang="de-DE" sz="2400">
                <a:solidFill>
                  <a:srgbClr val="C00000"/>
                </a:solidFill>
              </a:rPr>
              <a:t> </a:t>
            </a:r>
            <a:r>
              <a:rPr lang="de-DE" sz="2400" b="1">
                <a:solidFill>
                  <a:schemeClr val="accent5"/>
                </a:solidFill>
              </a:rPr>
              <a:t>03: </a:t>
            </a:r>
            <a:r>
              <a:rPr lang="de-DE" sz="2400"/>
              <a:t>Stierstädter Bach (Phase II)</a:t>
            </a:r>
            <a:endParaRPr sz="2400"/>
          </a:p>
        </p:txBody>
      </p:sp>
      <p:sp>
        <p:nvSpPr>
          <p:cNvPr id="3" name="Inhaltsplatzhalter 2"/>
          <p:cNvSpPr>
            <a:spLocks noGrp="1"/>
          </p:cNvSpPr>
          <p:nvPr>
            <p:ph sz="quarter" idx="13"/>
          </p:nvPr>
        </p:nvSpPr>
        <p:spPr bwMode="auto">
          <a:xfrm>
            <a:off x="838198" y="1892397"/>
            <a:ext cx="4701541" cy="5040560"/>
          </a:xfrm>
        </p:spPr>
        <p:txBody>
          <a:bodyPr>
            <a:normAutofit/>
          </a:bodyPr>
          <a:lstStyle/>
          <a:p>
            <a:pPr>
              <a:defRPr/>
            </a:pPr>
            <a:r>
              <a:rPr lang="de-DE" sz="1800"/>
              <a:t>Maßnahmen zur Dämpfung des Abflusses</a:t>
            </a:r>
            <a:br>
              <a:rPr lang="de-DE" sz="1800"/>
            </a:br>
            <a:r>
              <a:rPr lang="de-DE" sz="1800"/>
              <a:t>im Stierstädter Bach</a:t>
            </a:r>
            <a:endParaRPr sz="1800"/>
          </a:p>
          <a:p>
            <a:pPr>
              <a:defRPr/>
            </a:pPr>
            <a:r>
              <a:rPr lang="de-DE" sz="1800"/>
              <a:t>Entlastung des Urselbachs</a:t>
            </a:r>
            <a:endParaRPr sz="18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29</a:t>
            </a:fld>
            <a:endParaRPr lang="de-DE"/>
          </a:p>
        </p:txBody>
      </p:sp>
      <p:grpSp>
        <p:nvGrpSpPr>
          <p:cNvPr id="10" name="Gruppieren 9"/>
          <p:cNvGrpSpPr/>
          <p:nvPr/>
        </p:nvGrpSpPr>
        <p:grpSpPr bwMode="auto">
          <a:xfrm>
            <a:off x="5907741" y="1905009"/>
            <a:ext cx="5407960" cy="4390436"/>
            <a:chOff x="4840940" y="1268760"/>
            <a:chExt cx="5852581" cy="4945493"/>
          </a:xfrm>
        </p:grpSpPr>
        <p:pic>
          <p:nvPicPr>
            <p:cNvPr id="7" name="Grafik 6"/>
            <p:cNvPicPr>
              <a:picLocks noChangeAspect="1"/>
            </p:cNvPicPr>
            <p:nvPr/>
          </p:nvPicPr>
          <p:blipFill>
            <a:blip r:embed="rId3"/>
            <a:stretch/>
          </p:blipFill>
          <p:spPr bwMode="auto">
            <a:xfrm>
              <a:off x="4840940" y="1268760"/>
              <a:ext cx="5852581" cy="4945493"/>
            </a:xfrm>
            <a:prstGeom prst="rect">
              <a:avLst/>
            </a:prstGeom>
          </p:spPr>
        </p:pic>
        <p:sp>
          <p:nvSpPr>
            <p:cNvPr id="8" name="Rechteck 7"/>
            <p:cNvSpPr/>
            <p:nvPr/>
          </p:nvSpPr>
          <p:spPr bwMode="auto">
            <a:xfrm>
              <a:off x="7997032" y="4163669"/>
              <a:ext cx="1093634" cy="822347"/>
            </a:xfrm>
            <a:custGeom>
              <a:avLst/>
              <a:gdLst>
                <a:gd name="connsiteX0" fmla="*/ 0 w 1093634"/>
                <a:gd name="connsiteY0" fmla="*/ 0 h 822347"/>
                <a:gd name="connsiteX1" fmla="*/ 535881 w 1093634"/>
                <a:gd name="connsiteY1" fmla="*/ 0 h 822347"/>
                <a:gd name="connsiteX2" fmla="*/ 1093634 w 1093634"/>
                <a:gd name="connsiteY2" fmla="*/ 0 h 822347"/>
                <a:gd name="connsiteX3" fmla="*/ 1093634 w 1093634"/>
                <a:gd name="connsiteY3" fmla="*/ 427620 h 822347"/>
                <a:gd name="connsiteX4" fmla="*/ 1093634 w 1093634"/>
                <a:gd name="connsiteY4" fmla="*/ 822347 h 822347"/>
                <a:gd name="connsiteX5" fmla="*/ 568690 w 1093634"/>
                <a:gd name="connsiteY5" fmla="*/ 822347 h 822347"/>
                <a:gd name="connsiteX6" fmla="*/ 0 w 1093634"/>
                <a:gd name="connsiteY6" fmla="*/ 822347 h 822347"/>
                <a:gd name="connsiteX7" fmla="*/ 0 w 1093634"/>
                <a:gd name="connsiteY7" fmla="*/ 427620 h 822347"/>
                <a:gd name="connsiteX8" fmla="*/ 0 w 1093634"/>
                <a:gd name="connsiteY8" fmla="*/ 0 h 82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34" h="822347" extrusionOk="0">
                  <a:moveTo>
                    <a:pt x="0" y="0"/>
                  </a:moveTo>
                  <a:cubicBezTo>
                    <a:pt x="156328" y="-33762"/>
                    <a:pt x="350443" y="50993"/>
                    <a:pt x="535881" y="0"/>
                  </a:cubicBezTo>
                  <a:cubicBezTo>
                    <a:pt x="721319" y="-50993"/>
                    <a:pt x="882030" y="15748"/>
                    <a:pt x="1093634" y="0"/>
                  </a:cubicBezTo>
                  <a:cubicBezTo>
                    <a:pt x="1093917" y="208727"/>
                    <a:pt x="1084916" y="283931"/>
                    <a:pt x="1093634" y="427620"/>
                  </a:cubicBezTo>
                  <a:cubicBezTo>
                    <a:pt x="1102352" y="571309"/>
                    <a:pt x="1048543" y="713775"/>
                    <a:pt x="1093634" y="822347"/>
                  </a:cubicBezTo>
                  <a:cubicBezTo>
                    <a:pt x="930663" y="846063"/>
                    <a:pt x="749765" y="790908"/>
                    <a:pt x="568690" y="822347"/>
                  </a:cubicBezTo>
                  <a:cubicBezTo>
                    <a:pt x="387615" y="853786"/>
                    <a:pt x="240494" y="821023"/>
                    <a:pt x="0" y="822347"/>
                  </a:cubicBezTo>
                  <a:cubicBezTo>
                    <a:pt x="-1181" y="648768"/>
                    <a:pt x="28215" y="597220"/>
                    <a:pt x="0" y="427620"/>
                  </a:cubicBezTo>
                  <a:cubicBezTo>
                    <a:pt x="-28215" y="258020"/>
                    <a:pt x="31607" y="145203"/>
                    <a:pt x="0" y="0"/>
                  </a:cubicBezTo>
                  <a:close/>
                </a:path>
              </a:pathLst>
            </a:custGeom>
            <a:noFill/>
            <a:ln w="25400" cap="flat">
              <a:solidFill>
                <a:srgbClr val="C0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2"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29</a:t>
            </a:fld>
            <a:endParaRPr lang="de-DE" sz="1050">
              <a:solidFill>
                <a:schemeClr val="bg1">
                  <a:lumMod val="50000"/>
                </a:schemeClr>
              </a:solidFill>
            </a:endParaRPr>
          </a:p>
        </p:txBody>
      </p:sp>
      <p:sp>
        <p:nvSpPr>
          <p:cNvPr id="13"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8443" y="739190"/>
            <a:ext cx="8587811" cy="1325563"/>
          </a:xfrm>
        </p:spPr>
        <p:txBody>
          <a:bodyPr>
            <a:normAutofit/>
          </a:bodyPr>
          <a:lstStyle/>
          <a:p>
            <a:pPr>
              <a:defRPr/>
            </a:pPr>
            <a:r>
              <a:rPr lang="de-DE" sz="3200"/>
              <a:t>Inhaltsverzeichnis</a:t>
            </a:r>
            <a:endParaRPr sz="3200"/>
          </a:p>
        </p:txBody>
      </p:sp>
      <p:sp>
        <p:nvSpPr>
          <p:cNvPr id="3" name="Inhaltsplatzhalter 2"/>
          <p:cNvSpPr>
            <a:spLocks noGrp="1"/>
          </p:cNvSpPr>
          <p:nvPr>
            <p:ph sz="quarter" idx="13"/>
          </p:nvPr>
        </p:nvSpPr>
        <p:spPr bwMode="auto">
          <a:xfrm>
            <a:off x="738443" y="2064753"/>
            <a:ext cx="10943167" cy="5328591"/>
          </a:xfrm>
        </p:spPr>
        <p:txBody>
          <a:bodyPr>
            <a:noAutofit/>
          </a:bodyPr>
          <a:lstStyle/>
          <a:p>
            <a:pPr marL="342900" indent="-342900">
              <a:buFont typeface="+mj-lt"/>
              <a:buAutoNum type="arabicPeriod"/>
              <a:defRPr/>
            </a:pPr>
            <a:r>
              <a:rPr lang="de-DE" sz="1800" dirty="0">
                <a:solidFill>
                  <a:schemeClr val="bg1">
                    <a:lumMod val="65000"/>
                  </a:schemeClr>
                </a:solidFill>
              </a:rPr>
              <a:t>Begrüßung – Bürgermeisterin Antje Runge</a:t>
            </a:r>
          </a:p>
          <a:p>
            <a:pPr marL="342900" indent="-342900">
              <a:buFont typeface="+mj-lt"/>
              <a:buAutoNum type="arabicPeriod"/>
              <a:defRPr/>
            </a:pPr>
            <a:r>
              <a:rPr lang="de-DE" sz="1800" dirty="0"/>
              <a:t>Klimaanpassungskonzept: Allgemeines und Ausgangslage – </a:t>
            </a:r>
            <a:r>
              <a:rPr lang="de-DE" sz="1800" dirty="0">
                <a:solidFill>
                  <a:schemeClr val="accent1"/>
                </a:solidFill>
              </a:rPr>
              <a:t>Michael Maag, Betriebsleitung BSO</a:t>
            </a:r>
            <a:endParaRPr dirty="0"/>
          </a:p>
          <a:p>
            <a:pPr marL="342900" indent="-342900">
              <a:buFont typeface="+mj-lt"/>
              <a:buAutoNum type="arabicPeriod"/>
              <a:defRPr/>
            </a:pPr>
            <a:r>
              <a:rPr lang="de-DE" sz="1800" dirty="0">
                <a:solidFill>
                  <a:schemeClr val="bg1">
                    <a:lumMod val="65000"/>
                  </a:schemeClr>
                </a:solidFill>
              </a:rPr>
              <a:t>Bestandsanalyse und Maßnahmen Bach – Michael Maag, Betriebsleitung BSO</a:t>
            </a:r>
            <a:endParaRPr dirty="0"/>
          </a:p>
          <a:p>
            <a:pPr marL="342900" indent="-342900">
              <a:buFont typeface="+mj-lt"/>
              <a:buAutoNum type="arabicPeriod"/>
              <a:defRPr/>
            </a:pPr>
            <a:r>
              <a:rPr lang="de-DE" sz="1800" dirty="0">
                <a:solidFill>
                  <a:schemeClr val="bg1">
                    <a:lumMod val="65000"/>
                  </a:schemeClr>
                </a:solidFill>
              </a:rPr>
              <a:t>Bestandsanalyse GEP und Situation Kanal – Michael Maag, Betriebsleitung BSO</a:t>
            </a:r>
            <a:endParaRPr dirty="0"/>
          </a:p>
          <a:p>
            <a:pPr marL="342900" indent="-342900">
              <a:buFont typeface="+mj-lt"/>
              <a:buAutoNum type="arabicPeriod"/>
              <a:defRPr/>
            </a:pPr>
            <a:r>
              <a:rPr lang="de-DE" sz="1800" dirty="0">
                <a:solidFill>
                  <a:schemeClr val="bg1">
                    <a:lumMod val="65000"/>
                  </a:schemeClr>
                </a:solidFill>
              </a:rPr>
              <a:t>Eigenvorsorge – Jens Gessner, Bereichsleitung Nachhaltigkeit, Klima-, Umweltschutz und Mobilität</a:t>
            </a:r>
            <a:endParaRPr dirty="0"/>
          </a:p>
          <a:p>
            <a:pPr marL="342900" indent="-342900">
              <a:buFont typeface="+mj-lt"/>
              <a:buAutoNum type="arabicPeriod"/>
              <a:defRPr/>
            </a:pPr>
            <a:r>
              <a:rPr lang="de-DE" sz="1800" dirty="0">
                <a:solidFill>
                  <a:schemeClr val="bg1">
                    <a:lumMod val="65000"/>
                  </a:schemeClr>
                </a:solidFill>
              </a:rPr>
              <a:t>Gebührenbescheide – Valentin Reuter, </a:t>
            </a:r>
            <a:r>
              <a:rPr lang="de-DE" sz="1800" dirty="0" smtClean="0">
                <a:solidFill>
                  <a:schemeClr val="bg1">
                    <a:lumMod val="65000"/>
                  </a:schemeClr>
                </a:solidFill>
              </a:rPr>
              <a:t>Stadtbrandinspektor</a:t>
            </a:r>
            <a:endParaRPr lang="de-DE" sz="1800" dirty="0">
              <a:solidFill>
                <a:schemeClr val="bg1">
                  <a:lumMod val="65000"/>
                </a:schemeClr>
              </a:solidFill>
            </a:endParaRPr>
          </a:p>
          <a:p>
            <a:pPr marL="342900" indent="-342900">
              <a:buFont typeface="+mj-lt"/>
              <a:buAutoNum type="arabicPeriod"/>
              <a:defRPr/>
            </a:pPr>
            <a:r>
              <a:rPr lang="de-DE" sz="1800" dirty="0">
                <a:solidFill>
                  <a:schemeClr val="bg1">
                    <a:lumMod val="65000"/>
                  </a:schemeClr>
                </a:solidFill>
              </a:rPr>
              <a:t>Fragen</a:t>
            </a: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3</a:t>
            </a:fld>
            <a:endParaRPr lang="de-DE"/>
          </a:p>
        </p:txBody>
      </p:sp>
      <p:sp>
        <p:nvSpPr>
          <p:cNvPr id="9"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a:t>
            </a:fld>
            <a:endParaRPr lang="de-DE" sz="1050">
              <a:solidFill>
                <a:schemeClr val="bg1">
                  <a:lumMod val="50000"/>
                </a:schemeClr>
              </a:solidFill>
            </a:endParaRPr>
          </a:p>
        </p:txBody>
      </p:sp>
      <p:sp>
        <p:nvSpPr>
          <p:cNvPr id="10"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Grafik 9"/>
          <p:cNvPicPr>
            <a:picLocks noChangeAspect="1"/>
          </p:cNvPicPr>
          <p:nvPr/>
        </p:nvPicPr>
        <p:blipFill>
          <a:blip r:embed="rId3"/>
          <a:stretch/>
        </p:blipFill>
        <p:spPr bwMode="auto">
          <a:xfrm rot="5400000">
            <a:off x="229853" y="2333430"/>
            <a:ext cx="4856709" cy="3642530"/>
          </a:xfrm>
          <a:prstGeom prst="rect">
            <a:avLst/>
          </a:prstGeom>
        </p:spPr>
      </p:pic>
      <p:sp>
        <p:nvSpPr>
          <p:cNvPr id="17" name="Ellipse 16"/>
          <p:cNvSpPr/>
          <p:nvPr/>
        </p:nvSpPr>
        <p:spPr bwMode="auto">
          <a:xfrm>
            <a:off x="2659103" y="4161442"/>
            <a:ext cx="136803" cy="1473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de-DE" sz="500" b="1">
                <a:solidFill>
                  <a:srgbClr val="FF9900"/>
                </a:solidFill>
                <a:latin typeface="Arial"/>
              </a:rPr>
              <a:t>21</a:t>
            </a:r>
            <a:endParaRPr lang="de-DE" b="1">
              <a:solidFill>
                <a:srgbClr val="FF9900"/>
              </a:solidFill>
              <a:latin typeface="Arial"/>
            </a:endParaRPr>
          </a:p>
        </p:txBody>
      </p:sp>
      <p:sp>
        <p:nvSpPr>
          <p:cNvPr id="18" name="Ellipse 17"/>
          <p:cNvSpPr/>
          <p:nvPr/>
        </p:nvSpPr>
        <p:spPr bwMode="auto">
          <a:xfrm>
            <a:off x="1485014" y="3985663"/>
            <a:ext cx="136803" cy="1473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de-DE" sz="500" b="1">
                <a:solidFill>
                  <a:srgbClr val="FF9900"/>
                </a:solidFill>
                <a:latin typeface="Arial"/>
              </a:rPr>
              <a:t>31</a:t>
            </a:r>
            <a:endParaRPr lang="de-DE" b="1">
              <a:solidFill>
                <a:srgbClr val="FF9900"/>
              </a:solidFill>
              <a:latin typeface="Arial"/>
            </a:endParaRPr>
          </a:p>
        </p:txBody>
      </p:sp>
      <p:sp>
        <p:nvSpPr>
          <p:cNvPr id="19" name="Ellipse 18"/>
          <p:cNvSpPr>
            <a:spLocks noChangeAspect="1"/>
          </p:cNvSpPr>
          <p:nvPr/>
        </p:nvSpPr>
        <p:spPr bwMode="auto">
          <a:xfrm>
            <a:off x="3796483" y="5206422"/>
            <a:ext cx="167069"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de-DE" sz="500" b="1">
                <a:solidFill>
                  <a:srgbClr val="FF9900"/>
                </a:solidFill>
                <a:latin typeface="Arial"/>
              </a:rPr>
              <a:t>205</a:t>
            </a:r>
            <a:endParaRPr lang="de-DE" sz="1600" b="1">
              <a:solidFill>
                <a:srgbClr val="FF9900"/>
              </a:solidFill>
              <a:latin typeface="Arial"/>
            </a:endParaRPr>
          </a:p>
        </p:txBody>
      </p:sp>
      <p:pic>
        <p:nvPicPr>
          <p:cNvPr id="8" name="Grafik 7"/>
          <p:cNvPicPr>
            <a:picLocks noChangeAspect="1"/>
          </p:cNvPicPr>
          <p:nvPr/>
        </p:nvPicPr>
        <p:blipFill>
          <a:blip r:embed="rId4"/>
          <a:stretch/>
        </p:blipFill>
        <p:spPr bwMode="auto">
          <a:xfrm rot="5400000">
            <a:off x="7925805" y="3113595"/>
            <a:ext cx="3917573" cy="2938181"/>
          </a:xfrm>
          <a:prstGeom prst="rect">
            <a:avLst/>
          </a:prstGeom>
        </p:spPr>
      </p:pic>
      <p:pic>
        <p:nvPicPr>
          <p:cNvPr id="27" name="Inhaltsplatzhalter 1"/>
          <p:cNvPicPr>
            <a:picLocks noChangeAspect="1"/>
          </p:cNvPicPr>
          <p:nvPr/>
        </p:nvPicPr>
        <p:blipFill>
          <a:blip r:embed="rId5"/>
          <a:srcRect l="4896" t="-11169" r="-4896" b="40873"/>
          <a:stretch/>
        </p:blipFill>
        <p:spPr bwMode="auto">
          <a:xfrm>
            <a:off x="6011255" y="5371650"/>
            <a:ext cx="2207418" cy="1163781"/>
          </a:xfrm>
          <a:prstGeom prst="rect">
            <a:avLst/>
          </a:prstGeom>
        </p:spPr>
      </p:pic>
      <p:pic>
        <p:nvPicPr>
          <p:cNvPr id="31" name="Grafik 30"/>
          <p:cNvPicPr>
            <a:picLocks noChangeAspect="1"/>
          </p:cNvPicPr>
          <p:nvPr/>
        </p:nvPicPr>
        <p:blipFill>
          <a:blip r:embed="rId6"/>
          <a:srcRect l="-754" t="14311" r="754" b="-2200"/>
          <a:stretch/>
        </p:blipFill>
        <p:spPr bwMode="auto">
          <a:xfrm>
            <a:off x="5972940" y="2576417"/>
            <a:ext cx="2203938" cy="2989349"/>
          </a:xfrm>
          <a:prstGeom prst="rect">
            <a:avLst/>
          </a:prstGeom>
        </p:spPr>
      </p:pic>
      <p:sp>
        <p:nvSpPr>
          <p:cNvPr id="5" name="Fußzeilenplatzhalter 4"/>
          <p:cNvSpPr>
            <a:spLocks noGrp="1"/>
          </p:cNvSpPr>
          <p:nvPr>
            <p:ph type="ftr" sz="quarter" idx="17"/>
          </p:nvPr>
        </p:nvSpPr>
        <p:spPr bwMode="auto"/>
        <p:txBody>
          <a:bodyPr/>
          <a:lstStyle/>
          <a:p>
            <a:pPr>
              <a:defRPr/>
            </a:pPr>
            <a:r>
              <a:rPr lang="de-DE">
                <a:solidFill>
                  <a:srgbClr val="FFFFFF"/>
                </a:solidFill>
                <a:latin typeface="Arial"/>
              </a:rPr>
              <a:t>Eigenbetrieb der Stadt Oberursel (Taunus)</a:t>
            </a:r>
            <a:endParaRPr/>
          </a:p>
        </p:txBody>
      </p:sp>
      <p:sp>
        <p:nvSpPr>
          <p:cNvPr id="6" name="Foliennummernplatzhalter 5"/>
          <p:cNvSpPr>
            <a:spLocks noGrp="1"/>
          </p:cNvSpPr>
          <p:nvPr>
            <p:ph type="sldNum" sz="quarter" idx="18"/>
          </p:nvPr>
        </p:nvSpPr>
        <p:spPr bwMode="auto"/>
        <p:txBody>
          <a:bodyPr/>
          <a:lstStyle/>
          <a:p>
            <a:pPr>
              <a:defRPr/>
            </a:pPr>
            <a:fld id="{2B68536C-07B9-4C11-B779-6DE30B5FA97D}" type="slidenum">
              <a:rPr lang="de-DE">
                <a:solidFill>
                  <a:srgbClr val="FFFFFF"/>
                </a:solidFill>
                <a:latin typeface="Arial"/>
              </a:rPr>
              <a:t>30</a:t>
            </a:fld>
            <a:endParaRPr lang="de-DE">
              <a:solidFill>
                <a:srgbClr val="FFFFFF"/>
              </a:solidFill>
              <a:latin typeface="Arial"/>
            </a:endParaRPr>
          </a:p>
        </p:txBody>
      </p:sp>
      <p:sp>
        <p:nvSpPr>
          <p:cNvPr id="7" name="Datumsplatzhalter 6"/>
          <p:cNvSpPr>
            <a:spLocks noGrp="1"/>
          </p:cNvSpPr>
          <p:nvPr>
            <p:ph type="dt" sz="half" idx="16"/>
          </p:nvPr>
        </p:nvSpPr>
        <p:spPr bwMode="auto"/>
        <p:txBody>
          <a:bodyPr/>
          <a:lstStyle/>
          <a:p>
            <a:pPr>
              <a:defRPr/>
            </a:pPr>
            <a:r>
              <a:rPr lang="de-DE">
                <a:solidFill>
                  <a:srgbClr val="FFFFFF"/>
                </a:solidFill>
                <a:latin typeface="Arial"/>
              </a:rPr>
              <a:t>07.12.2023</a:t>
            </a:r>
            <a:endParaRPr/>
          </a:p>
        </p:txBody>
      </p:sp>
      <p:sp>
        <p:nvSpPr>
          <p:cNvPr id="16" name="Gleichschenkliges Dreieck 15"/>
          <p:cNvSpPr/>
          <p:nvPr/>
        </p:nvSpPr>
        <p:spPr bwMode="auto">
          <a:xfrm rot="2879998" flipH="1" flipV="1">
            <a:off x="3430212" y="2479534"/>
            <a:ext cx="156923" cy="2051365"/>
          </a:xfrm>
          <a:custGeom>
            <a:avLst/>
            <a:gdLst>
              <a:gd name="connsiteX0" fmla="*/ 0 w 121247"/>
              <a:gd name="connsiteY0" fmla="*/ 1805808 h 1805808"/>
              <a:gd name="connsiteX1" fmla="*/ 60624 w 121247"/>
              <a:gd name="connsiteY1" fmla="*/ 0 h 1805808"/>
              <a:gd name="connsiteX2" fmla="*/ 121247 w 121247"/>
              <a:gd name="connsiteY2" fmla="*/ 1805808 h 1805808"/>
              <a:gd name="connsiteX3" fmla="*/ 0 w 121247"/>
              <a:gd name="connsiteY3" fmla="*/ 1805808 h 1805808"/>
              <a:gd name="connsiteX0" fmla="*/ 0 w 124042"/>
              <a:gd name="connsiteY0" fmla="*/ 2051365 h 2051365"/>
              <a:gd name="connsiteX1" fmla="*/ 63419 w 124042"/>
              <a:gd name="connsiteY1" fmla="*/ 0 h 2051365"/>
              <a:gd name="connsiteX2" fmla="*/ 124042 w 124042"/>
              <a:gd name="connsiteY2" fmla="*/ 1805808 h 2051365"/>
              <a:gd name="connsiteX3" fmla="*/ 0 w 124042"/>
              <a:gd name="connsiteY3" fmla="*/ 2051365 h 2051365"/>
              <a:gd name="connsiteX0" fmla="*/ 0 w 156923"/>
              <a:gd name="connsiteY0" fmla="*/ 2051365 h 2051365"/>
              <a:gd name="connsiteX1" fmla="*/ 63419 w 156923"/>
              <a:gd name="connsiteY1" fmla="*/ 0 h 2051365"/>
              <a:gd name="connsiteX2" fmla="*/ 156923 w 156923"/>
              <a:gd name="connsiteY2" fmla="*/ 1835413 h 2051365"/>
              <a:gd name="connsiteX3" fmla="*/ 0 w 156923"/>
              <a:gd name="connsiteY3" fmla="*/ 2051365 h 2051365"/>
            </a:gdLst>
            <a:ahLst/>
            <a:cxnLst>
              <a:cxn ang="0">
                <a:pos x="connsiteX0" y="connsiteY0"/>
              </a:cxn>
              <a:cxn ang="0">
                <a:pos x="connsiteX1" y="connsiteY1"/>
              </a:cxn>
              <a:cxn ang="0">
                <a:pos x="connsiteX2" y="connsiteY2"/>
              </a:cxn>
              <a:cxn ang="0">
                <a:pos x="connsiteX3" y="connsiteY3"/>
              </a:cxn>
            </a:cxnLst>
            <a:rect l="l" t="t" r="r" b="b"/>
            <a:pathLst>
              <a:path w="156923" h="2051365" extrusionOk="0">
                <a:moveTo>
                  <a:pt x="0" y="2051365"/>
                </a:moveTo>
                <a:lnTo>
                  <a:pt x="63419" y="0"/>
                </a:lnTo>
                <a:lnTo>
                  <a:pt x="156923" y="1835413"/>
                </a:lnTo>
                <a:lnTo>
                  <a:pt x="0" y="2051365"/>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FFFFFF"/>
              </a:solidFill>
              <a:latin typeface="Arial"/>
            </a:endParaRPr>
          </a:p>
        </p:txBody>
      </p:sp>
      <p:sp>
        <p:nvSpPr>
          <p:cNvPr id="21" name="Textfeld 20"/>
          <p:cNvSpPr txBox="1"/>
          <p:nvPr/>
        </p:nvSpPr>
        <p:spPr bwMode="auto">
          <a:xfrm>
            <a:off x="334857" y="2940313"/>
            <a:ext cx="3031548" cy="230832"/>
          </a:xfrm>
          <a:prstGeom prst="rect">
            <a:avLst/>
          </a:prstGeom>
          <a:solidFill>
            <a:schemeClr val="bg1">
              <a:lumMod val="95000"/>
            </a:schemeClr>
          </a:solidFill>
        </p:spPr>
        <p:txBody>
          <a:bodyPr wrap="square" rtlCol="0">
            <a:spAutoFit/>
          </a:bodyPr>
          <a:lstStyle/>
          <a:p>
            <a:pPr>
              <a:defRPr/>
            </a:pPr>
            <a:r>
              <a:rPr lang="de-DE" sz="900">
                <a:solidFill>
                  <a:srgbClr val="000000"/>
                </a:solidFill>
                <a:latin typeface="Arial"/>
              </a:rPr>
              <a:t>= Priorität /w optimaler Verteilung und leichtem Zugang</a:t>
            </a:r>
            <a:endParaRPr/>
          </a:p>
        </p:txBody>
      </p:sp>
      <p:grpSp>
        <p:nvGrpSpPr>
          <p:cNvPr id="29" name="Gruppieren 28"/>
          <p:cNvGrpSpPr/>
          <p:nvPr/>
        </p:nvGrpSpPr>
        <p:grpSpPr bwMode="auto">
          <a:xfrm>
            <a:off x="807078" y="4391462"/>
            <a:ext cx="1695143" cy="2278304"/>
            <a:chOff x="385192" y="3603466"/>
            <a:chExt cx="1695143" cy="2278304"/>
          </a:xfrm>
        </p:grpSpPr>
        <p:pic>
          <p:nvPicPr>
            <p:cNvPr id="2" name="Grafik 1"/>
            <p:cNvPicPr>
              <a:picLocks noChangeAspect="1"/>
            </p:cNvPicPr>
            <p:nvPr/>
          </p:nvPicPr>
          <p:blipFill>
            <a:blip r:embed="rId7"/>
            <a:stretch/>
          </p:blipFill>
          <p:spPr bwMode="auto">
            <a:xfrm rot="5400000">
              <a:off x="148335" y="3949770"/>
              <a:ext cx="2208000" cy="1656000"/>
            </a:xfrm>
            <a:prstGeom prst="rect">
              <a:avLst/>
            </a:prstGeom>
            <a:ln w="28575">
              <a:solidFill>
                <a:srgbClr val="FF9933"/>
              </a:solidFill>
            </a:ln>
          </p:spPr>
        </p:pic>
        <p:sp>
          <p:nvSpPr>
            <p:cNvPr id="14" name="Ellipse 13"/>
            <p:cNvSpPr/>
            <p:nvPr/>
          </p:nvSpPr>
          <p:spPr bwMode="auto">
            <a:xfrm>
              <a:off x="385192" y="3603466"/>
              <a:ext cx="144016" cy="14060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900">
                  <a:solidFill>
                    <a:srgbClr val="FFFFFF"/>
                  </a:solidFill>
                  <a:latin typeface="Arial"/>
                </a:rPr>
                <a:t>1</a:t>
              </a:r>
              <a:endParaRPr lang="de-DE">
                <a:solidFill>
                  <a:srgbClr val="FFFFFF"/>
                </a:solidFill>
                <a:latin typeface="Arial"/>
              </a:endParaRPr>
            </a:p>
          </p:txBody>
        </p:sp>
      </p:grpSp>
      <p:sp>
        <p:nvSpPr>
          <p:cNvPr id="23" name="Gleichschenkliges Dreieck 15"/>
          <p:cNvSpPr/>
          <p:nvPr/>
        </p:nvSpPr>
        <p:spPr bwMode="auto">
          <a:xfrm rot="15116219" flipH="1" flipV="1">
            <a:off x="1190109" y="4018717"/>
            <a:ext cx="208861" cy="614705"/>
          </a:xfrm>
          <a:custGeom>
            <a:avLst/>
            <a:gdLst>
              <a:gd name="connsiteX0" fmla="*/ 0 w 121247"/>
              <a:gd name="connsiteY0" fmla="*/ 1805808 h 1805808"/>
              <a:gd name="connsiteX1" fmla="*/ 60624 w 121247"/>
              <a:gd name="connsiteY1" fmla="*/ 0 h 1805808"/>
              <a:gd name="connsiteX2" fmla="*/ 121247 w 121247"/>
              <a:gd name="connsiteY2" fmla="*/ 1805808 h 1805808"/>
              <a:gd name="connsiteX3" fmla="*/ 0 w 121247"/>
              <a:gd name="connsiteY3" fmla="*/ 1805808 h 1805808"/>
              <a:gd name="connsiteX0" fmla="*/ 0 w 124042"/>
              <a:gd name="connsiteY0" fmla="*/ 2051365 h 2051365"/>
              <a:gd name="connsiteX1" fmla="*/ 63419 w 124042"/>
              <a:gd name="connsiteY1" fmla="*/ 0 h 2051365"/>
              <a:gd name="connsiteX2" fmla="*/ 124042 w 124042"/>
              <a:gd name="connsiteY2" fmla="*/ 1805808 h 2051365"/>
              <a:gd name="connsiteX3" fmla="*/ 0 w 124042"/>
              <a:gd name="connsiteY3" fmla="*/ 2051365 h 2051365"/>
              <a:gd name="connsiteX0" fmla="*/ 0 w 156923"/>
              <a:gd name="connsiteY0" fmla="*/ 2051365 h 2051365"/>
              <a:gd name="connsiteX1" fmla="*/ 63419 w 156923"/>
              <a:gd name="connsiteY1" fmla="*/ 0 h 2051365"/>
              <a:gd name="connsiteX2" fmla="*/ 156923 w 156923"/>
              <a:gd name="connsiteY2" fmla="*/ 1835413 h 2051365"/>
              <a:gd name="connsiteX3" fmla="*/ 0 w 156923"/>
              <a:gd name="connsiteY3" fmla="*/ 2051365 h 2051365"/>
              <a:gd name="connsiteX0" fmla="*/ 0 w 140396"/>
              <a:gd name="connsiteY0" fmla="*/ 2051365 h 2051365"/>
              <a:gd name="connsiteX1" fmla="*/ 63419 w 140396"/>
              <a:gd name="connsiteY1" fmla="*/ 0 h 2051365"/>
              <a:gd name="connsiteX2" fmla="*/ 140396 w 140396"/>
              <a:gd name="connsiteY2" fmla="*/ 1528715 h 2051365"/>
              <a:gd name="connsiteX3" fmla="*/ 0 w 140396"/>
              <a:gd name="connsiteY3" fmla="*/ 2051365 h 2051365"/>
              <a:gd name="connsiteX0" fmla="*/ 41570 w 76977"/>
              <a:gd name="connsiteY0" fmla="*/ 2124108 h 2124108"/>
              <a:gd name="connsiteX1" fmla="*/ 0 w 76977"/>
              <a:gd name="connsiteY1" fmla="*/ 0 h 2124108"/>
              <a:gd name="connsiteX2" fmla="*/ 76977 w 76977"/>
              <a:gd name="connsiteY2" fmla="*/ 1528715 h 2124108"/>
              <a:gd name="connsiteX3" fmla="*/ 41570 w 76977"/>
              <a:gd name="connsiteY3" fmla="*/ 2124108 h 2124108"/>
            </a:gdLst>
            <a:ahLst/>
            <a:cxnLst>
              <a:cxn ang="0">
                <a:pos x="connsiteX0" y="connsiteY0"/>
              </a:cxn>
              <a:cxn ang="0">
                <a:pos x="connsiteX1" y="connsiteY1"/>
              </a:cxn>
              <a:cxn ang="0">
                <a:pos x="connsiteX2" y="connsiteY2"/>
              </a:cxn>
              <a:cxn ang="0">
                <a:pos x="connsiteX3" y="connsiteY3"/>
              </a:cxn>
            </a:cxnLst>
            <a:rect l="l" t="t" r="r" b="b"/>
            <a:pathLst>
              <a:path w="76977" h="2124108" extrusionOk="0">
                <a:moveTo>
                  <a:pt x="41570" y="2124108"/>
                </a:moveTo>
                <a:lnTo>
                  <a:pt x="0" y="0"/>
                </a:lnTo>
                <a:lnTo>
                  <a:pt x="76977" y="1528715"/>
                </a:lnTo>
                <a:lnTo>
                  <a:pt x="41570" y="2124108"/>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FFFFFF"/>
              </a:solidFill>
              <a:latin typeface="Arial"/>
            </a:endParaRPr>
          </a:p>
        </p:txBody>
      </p:sp>
      <p:sp>
        <p:nvSpPr>
          <p:cNvPr id="24" name="Gleichschenkliges Dreieck 15"/>
          <p:cNvSpPr/>
          <p:nvPr/>
        </p:nvSpPr>
        <p:spPr bwMode="auto">
          <a:xfrm rot="6344882" flipV="1">
            <a:off x="4191597" y="4911621"/>
            <a:ext cx="247744" cy="731341"/>
          </a:xfrm>
          <a:custGeom>
            <a:avLst/>
            <a:gdLst>
              <a:gd name="connsiteX0" fmla="*/ 0 w 121247"/>
              <a:gd name="connsiteY0" fmla="*/ 1805808 h 1805808"/>
              <a:gd name="connsiteX1" fmla="*/ 60624 w 121247"/>
              <a:gd name="connsiteY1" fmla="*/ 0 h 1805808"/>
              <a:gd name="connsiteX2" fmla="*/ 121247 w 121247"/>
              <a:gd name="connsiteY2" fmla="*/ 1805808 h 1805808"/>
              <a:gd name="connsiteX3" fmla="*/ 0 w 121247"/>
              <a:gd name="connsiteY3" fmla="*/ 1805808 h 1805808"/>
              <a:gd name="connsiteX0" fmla="*/ 0 w 124042"/>
              <a:gd name="connsiteY0" fmla="*/ 2051365 h 2051365"/>
              <a:gd name="connsiteX1" fmla="*/ 63419 w 124042"/>
              <a:gd name="connsiteY1" fmla="*/ 0 h 2051365"/>
              <a:gd name="connsiteX2" fmla="*/ 124042 w 124042"/>
              <a:gd name="connsiteY2" fmla="*/ 1805808 h 2051365"/>
              <a:gd name="connsiteX3" fmla="*/ 0 w 124042"/>
              <a:gd name="connsiteY3" fmla="*/ 2051365 h 2051365"/>
              <a:gd name="connsiteX0" fmla="*/ 0 w 156923"/>
              <a:gd name="connsiteY0" fmla="*/ 2051365 h 2051365"/>
              <a:gd name="connsiteX1" fmla="*/ 63419 w 156923"/>
              <a:gd name="connsiteY1" fmla="*/ 0 h 2051365"/>
              <a:gd name="connsiteX2" fmla="*/ 156923 w 156923"/>
              <a:gd name="connsiteY2" fmla="*/ 1835413 h 2051365"/>
              <a:gd name="connsiteX3" fmla="*/ 0 w 156923"/>
              <a:gd name="connsiteY3" fmla="*/ 2051365 h 2051365"/>
              <a:gd name="connsiteX0" fmla="*/ 0 w 140396"/>
              <a:gd name="connsiteY0" fmla="*/ 2051365 h 2051365"/>
              <a:gd name="connsiteX1" fmla="*/ 63419 w 140396"/>
              <a:gd name="connsiteY1" fmla="*/ 0 h 2051365"/>
              <a:gd name="connsiteX2" fmla="*/ 140396 w 140396"/>
              <a:gd name="connsiteY2" fmla="*/ 1528715 h 2051365"/>
              <a:gd name="connsiteX3" fmla="*/ 0 w 140396"/>
              <a:gd name="connsiteY3" fmla="*/ 2051365 h 2051365"/>
              <a:gd name="connsiteX0" fmla="*/ 41570 w 76977"/>
              <a:gd name="connsiteY0" fmla="*/ 2124108 h 2124108"/>
              <a:gd name="connsiteX1" fmla="*/ 0 w 76977"/>
              <a:gd name="connsiteY1" fmla="*/ 0 h 2124108"/>
              <a:gd name="connsiteX2" fmla="*/ 76977 w 76977"/>
              <a:gd name="connsiteY2" fmla="*/ 1528715 h 2124108"/>
              <a:gd name="connsiteX3" fmla="*/ 41570 w 76977"/>
              <a:gd name="connsiteY3" fmla="*/ 2124108 h 2124108"/>
              <a:gd name="connsiteX0" fmla="*/ 240524 w 275931"/>
              <a:gd name="connsiteY0" fmla="*/ 595393 h 601358"/>
              <a:gd name="connsiteX1" fmla="*/ 0 w 275931"/>
              <a:gd name="connsiteY1" fmla="*/ 601356 h 601358"/>
              <a:gd name="connsiteX2" fmla="*/ 275931 w 275931"/>
              <a:gd name="connsiteY2" fmla="*/ 0 h 601358"/>
              <a:gd name="connsiteX3" fmla="*/ 240524 w 275931"/>
              <a:gd name="connsiteY3" fmla="*/ 595393 h 601358"/>
              <a:gd name="connsiteX0" fmla="*/ 263748 w 299155"/>
              <a:gd name="connsiteY0" fmla="*/ 595393 h 737923"/>
              <a:gd name="connsiteX1" fmla="*/ 0 w 299155"/>
              <a:gd name="connsiteY1" fmla="*/ 737922 h 737923"/>
              <a:gd name="connsiteX2" fmla="*/ 299155 w 299155"/>
              <a:gd name="connsiteY2" fmla="*/ 0 h 737923"/>
              <a:gd name="connsiteX3" fmla="*/ 263748 w 299155"/>
              <a:gd name="connsiteY3" fmla="*/ 595393 h 737923"/>
            </a:gdLst>
            <a:ahLst/>
            <a:cxnLst>
              <a:cxn ang="0">
                <a:pos x="connsiteX0" y="connsiteY0"/>
              </a:cxn>
              <a:cxn ang="0">
                <a:pos x="connsiteX1" y="connsiteY1"/>
              </a:cxn>
              <a:cxn ang="0">
                <a:pos x="connsiteX2" y="connsiteY2"/>
              </a:cxn>
              <a:cxn ang="0">
                <a:pos x="connsiteX3" y="connsiteY3"/>
              </a:cxn>
            </a:cxnLst>
            <a:rect l="l" t="t" r="r" b="b"/>
            <a:pathLst>
              <a:path w="299155" h="737923" extrusionOk="0">
                <a:moveTo>
                  <a:pt x="263748" y="595393"/>
                </a:moveTo>
                <a:lnTo>
                  <a:pt x="0" y="737922"/>
                </a:lnTo>
                <a:lnTo>
                  <a:pt x="299155" y="0"/>
                </a:lnTo>
                <a:lnTo>
                  <a:pt x="263748" y="595393"/>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FFFFFF"/>
              </a:solidFill>
              <a:latin typeface="Arial"/>
            </a:endParaRPr>
          </a:p>
        </p:txBody>
      </p:sp>
      <p:sp>
        <p:nvSpPr>
          <p:cNvPr id="25" name="Titel 24"/>
          <p:cNvSpPr>
            <a:spLocks noGrp="1"/>
          </p:cNvSpPr>
          <p:nvPr>
            <p:ph type="title"/>
          </p:nvPr>
        </p:nvSpPr>
        <p:spPr bwMode="auto">
          <a:xfrm>
            <a:off x="758100" y="907734"/>
            <a:ext cx="8589640" cy="254733"/>
          </a:xfrm>
        </p:spPr>
        <p:txBody>
          <a:bodyPr vert="horz" lIns="91440" tIns="45720" rIns="91440" bIns="45720" rtlCol="0" anchor="ctr">
            <a:normAutofit fontScale="90000"/>
          </a:bodyPr>
          <a:lstStyle/>
          <a:p>
            <a:pPr>
              <a:defRPr/>
            </a:pPr>
            <a:r>
              <a:rPr lang="de-DE" sz="2400"/>
              <a:t/>
            </a:r>
            <a:br>
              <a:rPr lang="de-DE" sz="2400"/>
            </a:br>
            <a:r>
              <a:rPr lang="de-DE" sz="2400"/>
              <a:t>„Wasser im Wald“</a:t>
            </a:r>
            <a:endParaRPr sz="2400"/>
          </a:p>
        </p:txBody>
      </p:sp>
      <p:pic>
        <p:nvPicPr>
          <p:cNvPr id="11" name="Inhaltsplatzhalter 10"/>
          <p:cNvPicPr>
            <a:picLocks noGrp="1" noChangeAspect="1"/>
          </p:cNvPicPr>
          <p:nvPr>
            <p:ph sz="quarter" idx="14"/>
          </p:nvPr>
        </p:nvPicPr>
        <p:blipFill>
          <a:blip r:embed="rId8"/>
          <a:stretch/>
        </p:blipFill>
        <p:spPr bwMode="auto">
          <a:xfrm>
            <a:off x="2833462" y="1785607"/>
            <a:ext cx="2979886" cy="1084764"/>
          </a:xfrm>
          <a:prstGeom prst="rect">
            <a:avLst/>
          </a:prstGeom>
          <a:ln w="28575">
            <a:solidFill>
              <a:srgbClr val="FF9933"/>
            </a:solidFill>
          </a:ln>
        </p:spPr>
      </p:pic>
      <p:sp>
        <p:nvSpPr>
          <p:cNvPr id="15" name="Ellipse 14"/>
          <p:cNvSpPr/>
          <p:nvPr/>
        </p:nvSpPr>
        <p:spPr bwMode="auto">
          <a:xfrm>
            <a:off x="2776011" y="1712515"/>
            <a:ext cx="144016" cy="14401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900">
                <a:solidFill>
                  <a:srgbClr val="FFFFFF"/>
                </a:solidFill>
                <a:latin typeface="Arial"/>
              </a:rPr>
              <a:t>3</a:t>
            </a:r>
            <a:endParaRPr lang="de-DE">
              <a:solidFill>
                <a:srgbClr val="FFFFFF"/>
              </a:solidFill>
              <a:latin typeface="Arial"/>
            </a:endParaRPr>
          </a:p>
        </p:txBody>
      </p:sp>
      <p:sp>
        <p:nvSpPr>
          <p:cNvPr id="9" name="Textfeld 8"/>
          <p:cNvSpPr txBox="1"/>
          <p:nvPr/>
        </p:nvSpPr>
        <p:spPr bwMode="auto">
          <a:xfrm>
            <a:off x="6240365" y="2165460"/>
            <a:ext cx="1749197" cy="369332"/>
          </a:xfrm>
          <a:prstGeom prst="rect">
            <a:avLst/>
          </a:prstGeom>
          <a:noFill/>
        </p:spPr>
        <p:txBody>
          <a:bodyPr wrap="none" rtlCol="0">
            <a:spAutoFit/>
          </a:bodyPr>
          <a:lstStyle/>
          <a:p>
            <a:pPr>
              <a:defRPr/>
            </a:pPr>
            <a:r>
              <a:rPr lang="de-DE">
                <a:solidFill>
                  <a:srgbClr val="000000"/>
                </a:solidFill>
                <a:latin typeface="Arial"/>
              </a:rPr>
              <a:t>Durchlassrohre</a:t>
            </a:r>
            <a:endParaRPr/>
          </a:p>
        </p:txBody>
      </p:sp>
      <p:sp>
        <p:nvSpPr>
          <p:cNvPr id="32" name="Textfeld 31"/>
          <p:cNvSpPr txBox="1"/>
          <p:nvPr/>
        </p:nvSpPr>
        <p:spPr bwMode="auto">
          <a:xfrm>
            <a:off x="1009878" y="1841473"/>
            <a:ext cx="1415772" cy="369332"/>
          </a:xfrm>
          <a:prstGeom prst="rect">
            <a:avLst/>
          </a:prstGeom>
          <a:solidFill>
            <a:schemeClr val="bg1"/>
          </a:solidFill>
        </p:spPr>
        <p:txBody>
          <a:bodyPr wrap="none" rtlCol="0">
            <a:spAutoFit/>
          </a:bodyPr>
          <a:lstStyle/>
          <a:p>
            <a:pPr>
              <a:defRPr/>
            </a:pPr>
            <a:r>
              <a:rPr lang="de-DE">
                <a:solidFill>
                  <a:srgbClr val="000000"/>
                </a:solidFill>
                <a:latin typeface="Arial"/>
              </a:rPr>
              <a:t>Löschteiche</a:t>
            </a:r>
            <a:endParaRPr/>
          </a:p>
        </p:txBody>
      </p:sp>
      <p:sp>
        <p:nvSpPr>
          <p:cNvPr id="34" name="Textfeld 33"/>
          <p:cNvSpPr txBox="1"/>
          <p:nvPr/>
        </p:nvSpPr>
        <p:spPr bwMode="auto">
          <a:xfrm>
            <a:off x="8944153" y="2197369"/>
            <a:ext cx="2031325" cy="369332"/>
          </a:xfrm>
          <a:prstGeom prst="rect">
            <a:avLst/>
          </a:prstGeom>
          <a:noFill/>
        </p:spPr>
        <p:txBody>
          <a:bodyPr wrap="none" rtlCol="0">
            <a:spAutoFit/>
          </a:bodyPr>
          <a:lstStyle/>
          <a:p>
            <a:pPr>
              <a:defRPr/>
            </a:pPr>
            <a:r>
              <a:rPr lang="de-DE">
                <a:solidFill>
                  <a:srgbClr val="000000"/>
                </a:solidFill>
                <a:latin typeface="Arial"/>
              </a:rPr>
              <a:t>Zwischenspeicher</a:t>
            </a:r>
            <a:endParaRPr/>
          </a:p>
        </p:txBody>
      </p:sp>
      <p:grpSp>
        <p:nvGrpSpPr>
          <p:cNvPr id="28" name="Gruppieren 27"/>
          <p:cNvGrpSpPr/>
          <p:nvPr/>
        </p:nvGrpSpPr>
        <p:grpSpPr bwMode="auto">
          <a:xfrm>
            <a:off x="4487191" y="4945040"/>
            <a:ext cx="1088116" cy="1356409"/>
            <a:chOff x="3635896" y="4952910"/>
            <a:chExt cx="1088116" cy="1356409"/>
          </a:xfrm>
        </p:grpSpPr>
        <p:pic>
          <p:nvPicPr>
            <p:cNvPr id="3" name="Grafik 2"/>
            <p:cNvPicPr>
              <a:picLocks noChangeAspect="1"/>
            </p:cNvPicPr>
            <p:nvPr/>
          </p:nvPicPr>
          <p:blipFill>
            <a:blip r:embed="rId9"/>
            <a:stretch/>
          </p:blipFill>
          <p:spPr bwMode="auto">
            <a:xfrm rot="5400000">
              <a:off x="3551295" y="5136603"/>
              <a:ext cx="1300661" cy="1044772"/>
            </a:xfrm>
            <a:prstGeom prst="rect">
              <a:avLst/>
            </a:prstGeom>
            <a:ln w="28575">
              <a:solidFill>
                <a:srgbClr val="FF9933"/>
              </a:solidFill>
            </a:ln>
          </p:spPr>
        </p:pic>
        <p:sp>
          <p:nvSpPr>
            <p:cNvPr id="4" name="Ellipse 3"/>
            <p:cNvSpPr>
              <a:spLocks noChangeAspect="1"/>
            </p:cNvSpPr>
            <p:nvPr/>
          </p:nvSpPr>
          <p:spPr bwMode="auto">
            <a:xfrm>
              <a:off x="3635896" y="4952910"/>
              <a:ext cx="154226" cy="14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700">
                  <a:solidFill>
                    <a:srgbClr val="FFFFFF"/>
                  </a:solidFill>
                  <a:latin typeface="Arial"/>
                </a:rPr>
                <a:t>2</a:t>
              </a:r>
              <a:endParaRPr lang="de-DE">
                <a:solidFill>
                  <a:srgbClr val="FFFFFF"/>
                </a:solidFill>
                <a:latin typeface="Arial"/>
              </a:endParaRPr>
            </a:p>
          </p:txBody>
        </p:sp>
      </p:grpSp>
      <p:sp>
        <p:nvSpPr>
          <p:cNvPr id="20" name="Ellipse 19"/>
          <p:cNvSpPr/>
          <p:nvPr/>
        </p:nvSpPr>
        <p:spPr bwMode="auto">
          <a:xfrm>
            <a:off x="262849" y="2982524"/>
            <a:ext cx="136803" cy="147391"/>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de-DE" sz="700" b="1">
                <a:solidFill>
                  <a:srgbClr val="FFFFFF"/>
                </a:solidFill>
                <a:latin typeface="Arial"/>
              </a:rPr>
              <a:t>1</a:t>
            </a:r>
            <a:endParaRPr lang="de-DE" sz="2400" b="1">
              <a:solidFill>
                <a:srgbClr val="FFFFFF"/>
              </a:solidFill>
              <a:latin typeface="Arial"/>
            </a:endParaRPr>
          </a:p>
        </p:txBody>
      </p:sp>
      <p:sp>
        <p:nvSpPr>
          <p:cNvPr id="35" name="Foliennummernplatzhalter 5"/>
          <p:cNvSpPr txBox="1"/>
          <p:nvPr/>
        </p:nvSpPr>
        <p:spPr bwMode="auto">
          <a:xfrm>
            <a:off x="8691086" y="6642318"/>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30</a:t>
            </a:fld>
            <a:endParaRPr lang="de-DE" sz="1050">
              <a:solidFill>
                <a:schemeClr val="bg1">
                  <a:lumMod val="50000"/>
                </a:schemeClr>
              </a:solidFill>
            </a:endParaRPr>
          </a:p>
        </p:txBody>
      </p:sp>
      <p:sp>
        <p:nvSpPr>
          <p:cNvPr id="36" name="Datumsplatzhalter 3"/>
          <p:cNvSpPr txBox="1"/>
          <p:nvPr/>
        </p:nvSpPr>
        <p:spPr bwMode="auto">
          <a:xfrm>
            <a:off x="853564" y="6642317"/>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0" name="Gruppieren 19"/>
          <p:cNvGrpSpPr/>
          <p:nvPr/>
        </p:nvGrpSpPr>
        <p:grpSpPr bwMode="auto">
          <a:xfrm>
            <a:off x="544432" y="3100373"/>
            <a:ext cx="4090683" cy="3100780"/>
            <a:chOff x="544433" y="3791919"/>
            <a:chExt cx="3134802" cy="2409233"/>
          </a:xfrm>
        </p:grpSpPr>
        <p:pic>
          <p:nvPicPr>
            <p:cNvPr id="3" name="Grafik 2"/>
            <p:cNvPicPr>
              <a:picLocks noChangeAspect="1"/>
            </p:cNvPicPr>
            <p:nvPr/>
          </p:nvPicPr>
          <p:blipFill>
            <a:blip r:embed="rId3"/>
            <a:stretch/>
          </p:blipFill>
          <p:spPr bwMode="auto">
            <a:xfrm>
              <a:off x="544433" y="3791919"/>
              <a:ext cx="3134802" cy="2409233"/>
            </a:xfrm>
            <a:prstGeom prst="rect">
              <a:avLst/>
            </a:prstGeom>
          </p:spPr>
        </p:pic>
        <p:sp>
          <p:nvSpPr>
            <p:cNvPr id="33" name="Siebeneck 32"/>
            <p:cNvSpPr/>
            <p:nvPr/>
          </p:nvSpPr>
          <p:spPr bwMode="auto">
            <a:xfrm>
              <a:off x="2472032" y="5188764"/>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1</a:t>
              </a:r>
              <a:endParaRPr/>
            </a:p>
          </p:txBody>
        </p:sp>
        <p:sp>
          <p:nvSpPr>
            <p:cNvPr id="40" name="Siebeneck 39"/>
            <p:cNvSpPr/>
            <p:nvPr/>
          </p:nvSpPr>
          <p:spPr bwMode="auto">
            <a:xfrm>
              <a:off x="2617267" y="4743673"/>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4</a:t>
              </a:r>
              <a:endParaRPr/>
            </a:p>
          </p:txBody>
        </p:sp>
        <p:sp>
          <p:nvSpPr>
            <p:cNvPr id="41" name="Siebeneck 40"/>
            <p:cNvSpPr/>
            <p:nvPr/>
          </p:nvSpPr>
          <p:spPr bwMode="auto">
            <a:xfrm>
              <a:off x="1964473" y="4943594"/>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3</a:t>
              </a:r>
              <a:endParaRPr/>
            </a:p>
          </p:txBody>
        </p:sp>
        <p:sp>
          <p:nvSpPr>
            <p:cNvPr id="42" name="Siebeneck 41"/>
            <p:cNvSpPr/>
            <p:nvPr/>
          </p:nvSpPr>
          <p:spPr bwMode="auto">
            <a:xfrm>
              <a:off x="1626531" y="4434704"/>
              <a:ext cx="190831" cy="166977"/>
            </a:xfrm>
            <a:prstGeom prst="heptagon">
              <a:avLst>
                <a:gd name="hf" fmla="val 102572"/>
                <a:gd name="vf" fmla="val 105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2</a:t>
              </a:r>
              <a:endParaRPr/>
            </a:p>
          </p:txBody>
        </p:sp>
      </p:grpSp>
      <p:sp>
        <p:nvSpPr>
          <p:cNvPr id="2" name="Titel 1"/>
          <p:cNvSpPr>
            <a:spLocks noGrp="1"/>
          </p:cNvSpPr>
          <p:nvPr>
            <p:ph type="title"/>
          </p:nvPr>
        </p:nvSpPr>
        <p:spPr bwMode="auto">
          <a:xfrm>
            <a:off x="734160" y="822592"/>
            <a:ext cx="10972800" cy="706090"/>
          </a:xfrm>
        </p:spPr>
        <p:txBody>
          <a:bodyPr vert="horz" lIns="91440" tIns="45720" rIns="91440" bIns="45720" rtlCol="0" anchor="ctr">
            <a:normAutofit/>
          </a:bodyPr>
          <a:lstStyle/>
          <a:p>
            <a:pPr>
              <a:defRPr/>
            </a:pPr>
            <a:r>
              <a:rPr lang="de-DE" sz="2400"/>
              <a:t>Ausblick Phase II</a:t>
            </a:r>
            <a:endParaRPr sz="2400"/>
          </a:p>
        </p:txBody>
      </p:sp>
      <p:pic>
        <p:nvPicPr>
          <p:cNvPr id="12" name="Inhaltsplatzhalter 11"/>
          <p:cNvPicPr>
            <a:picLocks noGrp="1" noChangeAspect="1"/>
          </p:cNvPicPr>
          <p:nvPr>
            <p:ph sz="quarter" idx="13"/>
          </p:nvPr>
        </p:nvPicPr>
        <p:blipFill>
          <a:blip r:embed="rId4"/>
          <a:stretch/>
        </p:blipFill>
        <p:spPr bwMode="auto">
          <a:xfrm>
            <a:off x="3481205" y="212997"/>
            <a:ext cx="5878830" cy="2529839"/>
          </a:xfrm>
          <a:prstGeom prst="rect">
            <a:avLst/>
          </a:prstGeom>
        </p:spPr>
      </p:pic>
      <p:pic>
        <p:nvPicPr>
          <p:cNvPr id="8" name="Grafik 7"/>
          <p:cNvPicPr>
            <a:picLocks noChangeAspect="1"/>
          </p:cNvPicPr>
          <p:nvPr/>
        </p:nvPicPr>
        <p:blipFill>
          <a:blip r:embed="rId5"/>
          <a:stretch/>
        </p:blipFill>
        <p:spPr bwMode="auto">
          <a:xfrm>
            <a:off x="5660259" y="2736113"/>
            <a:ext cx="5574030" cy="3642360"/>
          </a:xfrm>
          <a:prstGeom prst="rect">
            <a:avLst/>
          </a:prstGeom>
        </p:spPr>
      </p:pic>
      <p:cxnSp>
        <p:nvCxnSpPr>
          <p:cNvPr id="15" name="Gerade Verbindung mit Pfeil 14"/>
          <p:cNvCxnSpPr>
            <a:cxnSpLocks/>
            <a:endCxn id="29" idx="3"/>
          </p:cNvCxnSpPr>
          <p:nvPr/>
        </p:nvCxnSpPr>
        <p:spPr bwMode="auto">
          <a:xfrm flipV="1">
            <a:off x="5912674" y="2616116"/>
            <a:ext cx="574490" cy="1555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a:off x="7938831" y="4722244"/>
            <a:ext cx="431779" cy="1145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bwMode="auto">
          <a:xfrm>
            <a:off x="452500" y="2637466"/>
            <a:ext cx="2539926" cy="369332"/>
          </a:xfrm>
          <a:prstGeom prst="rect">
            <a:avLst/>
          </a:prstGeom>
          <a:noFill/>
        </p:spPr>
        <p:txBody>
          <a:bodyPr wrap="none" rtlCol="0">
            <a:spAutoFit/>
          </a:bodyP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B050"/>
                </a:solidFill>
                <a:latin typeface="Arial"/>
                <a:ea typeface="Arial"/>
                <a:cs typeface="Arial"/>
              </a:rPr>
              <a:t>Wasser im Wald halten</a:t>
            </a:r>
            <a:endParaRPr/>
          </a:p>
        </p:txBody>
      </p:sp>
      <p:sp>
        <p:nvSpPr>
          <p:cNvPr id="28" name="Ellipse 27"/>
          <p:cNvSpPr/>
          <p:nvPr/>
        </p:nvSpPr>
        <p:spPr bwMode="auto">
          <a:xfrm>
            <a:off x="6930614" y="2901252"/>
            <a:ext cx="458360" cy="416519"/>
          </a:xfrm>
          <a:prstGeom prst="ellipse">
            <a:avLst/>
          </a:prstGeom>
          <a:solidFill>
            <a:srgbClr val="FF0000">
              <a:alpha val="20000"/>
            </a:srgbClr>
          </a:solidFill>
          <a:ln w="127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sp>
        <p:nvSpPr>
          <p:cNvPr id="29" name="Ellipse 28"/>
          <p:cNvSpPr/>
          <p:nvPr/>
        </p:nvSpPr>
        <p:spPr bwMode="auto">
          <a:xfrm>
            <a:off x="6420039" y="2260595"/>
            <a:ext cx="458360" cy="416519"/>
          </a:xfrm>
          <a:prstGeom prst="ellipse">
            <a:avLst/>
          </a:prstGeom>
          <a:solidFill>
            <a:srgbClr val="FF0000">
              <a:alpha val="20000"/>
            </a:srgbClr>
          </a:solidFill>
          <a:ln w="127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sp>
        <p:nvSpPr>
          <p:cNvPr id="30" name="Ellipse 29"/>
          <p:cNvSpPr/>
          <p:nvPr/>
        </p:nvSpPr>
        <p:spPr bwMode="auto">
          <a:xfrm>
            <a:off x="5458065" y="1513434"/>
            <a:ext cx="458360" cy="416519"/>
          </a:xfrm>
          <a:prstGeom prst="ellipse">
            <a:avLst/>
          </a:prstGeom>
          <a:solidFill>
            <a:srgbClr val="FF0000">
              <a:alpha val="20000"/>
            </a:srgbClr>
          </a:solidFill>
          <a:ln w="127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cxnSp>
        <p:nvCxnSpPr>
          <p:cNvPr id="24" name="Gerade Verbindung mit Pfeil 23"/>
          <p:cNvCxnSpPr>
            <a:cxnSpLocks/>
          </p:cNvCxnSpPr>
          <p:nvPr/>
        </p:nvCxnSpPr>
        <p:spPr bwMode="auto">
          <a:xfrm>
            <a:off x="6326323" y="3429000"/>
            <a:ext cx="645793" cy="1215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Ellipse 36"/>
          <p:cNvSpPr/>
          <p:nvPr/>
        </p:nvSpPr>
        <p:spPr bwMode="auto">
          <a:xfrm>
            <a:off x="6049858" y="1947100"/>
            <a:ext cx="271316" cy="321961"/>
          </a:xfrm>
          <a:prstGeom prst="ellipse">
            <a:avLst/>
          </a:prstGeom>
          <a:solidFill>
            <a:srgbClr val="FF0000">
              <a:alpha val="20000"/>
            </a:srgbClr>
          </a:solidFill>
          <a:ln w="127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grpSp>
        <p:nvGrpSpPr>
          <p:cNvPr id="11" name="Gruppieren 10"/>
          <p:cNvGrpSpPr/>
          <p:nvPr/>
        </p:nvGrpSpPr>
        <p:grpSpPr bwMode="auto">
          <a:xfrm>
            <a:off x="1606951" y="934921"/>
            <a:ext cx="8253143" cy="3892077"/>
            <a:chOff x="1606951" y="934921"/>
            <a:chExt cx="8253143" cy="3892077"/>
          </a:xfrm>
        </p:grpSpPr>
        <p:sp>
          <p:nvSpPr>
            <p:cNvPr id="13" name="Textfeld 12"/>
            <p:cNvSpPr txBox="1"/>
            <p:nvPr/>
          </p:nvSpPr>
          <p:spPr bwMode="auto">
            <a:xfrm>
              <a:off x="3690700" y="3311002"/>
              <a:ext cx="2635623" cy="369332"/>
            </a:xfrm>
            <a:prstGeom prst="rect">
              <a:avLst/>
            </a:prstGeom>
            <a:solidFill>
              <a:schemeClr val="bg1"/>
            </a:solidFill>
            <a:ln w="12700">
              <a:solidFill>
                <a:schemeClr val="tx1"/>
              </a:solid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Arial"/>
                  <a:ea typeface="Arial"/>
                  <a:cs typeface="Arial"/>
                </a:rPr>
                <a:t>Oberhöchstädter Straße</a:t>
              </a:r>
              <a:endParaRPr/>
            </a:p>
          </p:txBody>
        </p:sp>
        <p:sp>
          <p:nvSpPr>
            <p:cNvPr id="18" name="Textfeld 17"/>
            <p:cNvSpPr txBox="1"/>
            <p:nvPr/>
          </p:nvSpPr>
          <p:spPr bwMode="auto">
            <a:xfrm>
              <a:off x="6284075" y="4457666"/>
              <a:ext cx="1649505" cy="369332"/>
            </a:xfrm>
            <a:prstGeom prst="rect">
              <a:avLst/>
            </a:prstGeom>
            <a:noFill/>
            <a:ln w="12700">
              <a:solidFill>
                <a:schemeClr val="tx1"/>
              </a:solid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Arial"/>
                  <a:ea typeface="Arial"/>
                  <a:cs typeface="Arial"/>
                </a:rPr>
                <a:t>Seedammweg</a:t>
              </a:r>
              <a:endParaRPr/>
            </a:p>
          </p:txBody>
        </p:sp>
        <p:sp>
          <p:nvSpPr>
            <p:cNvPr id="21" name="Textfeld 20"/>
            <p:cNvSpPr txBox="1"/>
            <p:nvPr/>
          </p:nvSpPr>
          <p:spPr bwMode="auto">
            <a:xfrm>
              <a:off x="1606951" y="1785765"/>
              <a:ext cx="2247153" cy="369332"/>
            </a:xfrm>
            <a:prstGeom prst="rect">
              <a:avLst/>
            </a:prstGeom>
            <a:noFill/>
            <a:ln w="12700">
              <a:solidFill>
                <a:schemeClr val="tx1"/>
              </a:solid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Arial"/>
                  <a:ea typeface="Arial"/>
                  <a:cs typeface="Arial"/>
                </a:rPr>
                <a:t>Königsteiner Straße</a:t>
              </a:r>
              <a:endParaRPr/>
            </a:p>
          </p:txBody>
        </p:sp>
        <p:cxnSp>
          <p:nvCxnSpPr>
            <p:cNvPr id="22" name="Gerade Verbindung mit Pfeil 21"/>
            <p:cNvCxnSpPr>
              <a:cxnSpLocks/>
            </p:cNvCxnSpPr>
            <p:nvPr/>
          </p:nvCxnSpPr>
          <p:spPr bwMode="auto">
            <a:xfrm flipV="1">
              <a:off x="3717928" y="934921"/>
              <a:ext cx="136176" cy="8508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bwMode="auto">
            <a:xfrm>
              <a:off x="5280909" y="3709209"/>
              <a:ext cx="2189446" cy="369332"/>
            </a:xfrm>
            <a:prstGeom prst="rect">
              <a:avLst/>
            </a:prstGeom>
            <a:noFill/>
          </p:spPr>
          <p:txBody>
            <a:bodyPr wrap="none" rtlCol="0">
              <a:spAutoFit/>
            </a:bodyP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FF0000"/>
                  </a:solidFill>
                  <a:latin typeface="Arial"/>
                  <a:ea typeface="Arial"/>
                  <a:cs typeface="Arial"/>
                </a:rPr>
                <a:t>Wasser retendieren</a:t>
              </a:r>
              <a:endParaRPr/>
            </a:p>
          </p:txBody>
        </p:sp>
        <p:sp>
          <p:nvSpPr>
            <p:cNvPr id="23" name="Textfeld 22"/>
            <p:cNvSpPr txBox="1"/>
            <p:nvPr/>
          </p:nvSpPr>
          <p:spPr bwMode="auto">
            <a:xfrm>
              <a:off x="4731017" y="2822132"/>
              <a:ext cx="2199597" cy="261610"/>
            </a:xfrm>
            <a:prstGeom prst="rect">
              <a:avLst/>
            </a:prstGeom>
            <a:noFill/>
            <a:ln w="12700">
              <a:solidFill>
                <a:schemeClr val="tx1"/>
              </a:solid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de-DE" sz="1100" b="1">
                  <a:solidFill>
                    <a:srgbClr val="000000"/>
                  </a:solidFill>
                  <a:latin typeface="Arial"/>
                </a:rPr>
                <a:t>Retentionsbecken Käsbach</a:t>
              </a:r>
              <a:endParaRPr lang="de-DE" sz="1100" b="1" i="0" u="none" strike="noStrike" cap="none" spc="0">
                <a:ln>
                  <a:noFill/>
                </a:ln>
                <a:solidFill>
                  <a:srgbClr val="000000"/>
                </a:solidFill>
                <a:latin typeface="Arial"/>
              </a:endParaRPr>
            </a:p>
          </p:txBody>
        </p:sp>
        <p:sp>
          <p:nvSpPr>
            <p:cNvPr id="34" name="Textfeld 33"/>
            <p:cNvSpPr txBox="1"/>
            <p:nvPr/>
          </p:nvSpPr>
          <p:spPr bwMode="auto">
            <a:xfrm>
              <a:off x="3715669" y="2203252"/>
              <a:ext cx="1649505" cy="261610"/>
            </a:xfrm>
            <a:prstGeom prst="rect">
              <a:avLst/>
            </a:prstGeom>
            <a:noFill/>
            <a:ln w="12700">
              <a:solidFill>
                <a:schemeClr val="tx1"/>
              </a:solid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de-DE" sz="1100" b="1">
                  <a:solidFill>
                    <a:srgbClr val="000000"/>
                  </a:solidFill>
                  <a:latin typeface="Arial"/>
                </a:rPr>
                <a:t>Abt 205  Käsbach</a:t>
              </a:r>
              <a:endParaRPr lang="de-DE" sz="1100" b="1" i="0" u="none" strike="noStrike" cap="none" spc="0">
                <a:ln>
                  <a:noFill/>
                </a:ln>
                <a:solidFill>
                  <a:srgbClr val="000000"/>
                </a:solidFill>
                <a:latin typeface="Arial"/>
              </a:endParaRPr>
            </a:p>
          </p:txBody>
        </p:sp>
        <p:cxnSp>
          <p:nvCxnSpPr>
            <p:cNvPr id="36" name="Gerade Verbindung mit Pfeil 35"/>
            <p:cNvCxnSpPr>
              <a:cxnSpLocks/>
            </p:cNvCxnSpPr>
            <p:nvPr/>
          </p:nvCxnSpPr>
          <p:spPr bwMode="auto">
            <a:xfrm flipV="1">
              <a:off x="5364348" y="1904308"/>
              <a:ext cx="161716" cy="4261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bwMode="auto">
            <a:xfrm>
              <a:off x="7601242" y="2510706"/>
              <a:ext cx="2258852" cy="261610"/>
            </a:xfrm>
            <a:prstGeom prst="rect">
              <a:avLst/>
            </a:prstGeom>
            <a:noFill/>
            <a:ln w="12700">
              <a:solidFill>
                <a:schemeClr val="tx1"/>
              </a:solid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de-DE" sz="1100" b="1">
                  <a:solidFill>
                    <a:srgbClr val="000000"/>
                  </a:solidFill>
                  <a:latin typeface="Arial"/>
                </a:rPr>
                <a:t>Muldennetze, Querungen opt.</a:t>
              </a:r>
              <a:endParaRPr lang="de-DE" sz="1100" b="1" i="0" u="none" strike="noStrike" cap="none" spc="0">
                <a:ln>
                  <a:noFill/>
                </a:ln>
                <a:solidFill>
                  <a:srgbClr val="000000"/>
                </a:solidFill>
                <a:latin typeface="Arial"/>
              </a:endParaRPr>
            </a:p>
          </p:txBody>
        </p:sp>
        <p:cxnSp>
          <p:nvCxnSpPr>
            <p:cNvPr id="44" name="Gerade Verbindung mit Pfeil 43"/>
            <p:cNvCxnSpPr>
              <a:cxnSpLocks/>
              <a:endCxn id="39" idx="1"/>
            </p:cNvCxnSpPr>
            <p:nvPr/>
          </p:nvCxnSpPr>
          <p:spPr bwMode="auto">
            <a:xfrm flipH="1" flipV="1">
              <a:off x="7093883" y="1972661"/>
              <a:ext cx="490898" cy="652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cxnSpLocks/>
            </p:cNvCxnSpPr>
            <p:nvPr/>
          </p:nvCxnSpPr>
          <p:spPr bwMode="auto">
            <a:xfrm flipV="1">
              <a:off x="5858522" y="2168480"/>
              <a:ext cx="126688" cy="5859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Ellipse 45"/>
          <p:cNvSpPr/>
          <p:nvPr/>
        </p:nvSpPr>
        <p:spPr bwMode="auto">
          <a:xfrm>
            <a:off x="6202258" y="2099500"/>
            <a:ext cx="271316" cy="321961"/>
          </a:xfrm>
          <a:prstGeom prst="ellipse">
            <a:avLst/>
          </a:prstGeom>
          <a:solidFill>
            <a:srgbClr val="FF0000">
              <a:alpha val="20000"/>
            </a:srgbClr>
          </a:solidFill>
          <a:ln w="127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grpSp>
        <p:nvGrpSpPr>
          <p:cNvPr id="10" name="Gruppieren 9"/>
          <p:cNvGrpSpPr/>
          <p:nvPr/>
        </p:nvGrpSpPr>
        <p:grpSpPr bwMode="auto">
          <a:xfrm>
            <a:off x="4330417" y="943702"/>
            <a:ext cx="3816441" cy="3214955"/>
            <a:chOff x="4330417" y="943702"/>
            <a:chExt cx="3816441" cy="3214955"/>
          </a:xfrm>
        </p:grpSpPr>
        <p:sp>
          <p:nvSpPr>
            <p:cNvPr id="25" name="Ellipse 24"/>
            <p:cNvSpPr/>
            <p:nvPr/>
          </p:nvSpPr>
          <p:spPr bwMode="auto">
            <a:xfrm rot="1572788">
              <a:off x="4330417" y="943702"/>
              <a:ext cx="3502958" cy="2396494"/>
            </a:xfrm>
            <a:prstGeom prst="ellipse">
              <a:avLst/>
            </a:prstGeom>
            <a:solidFill>
              <a:srgbClr val="00B050">
                <a:alpha val="20000"/>
              </a:srgbClr>
            </a:solidFill>
            <a:ln w="12700">
              <a:solidFill>
                <a:srgbClr val="00B05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sp>
          <p:nvSpPr>
            <p:cNvPr id="31" name="Ellipse 30"/>
            <p:cNvSpPr/>
            <p:nvPr/>
          </p:nvSpPr>
          <p:spPr bwMode="auto">
            <a:xfrm>
              <a:off x="7688498" y="3742138"/>
              <a:ext cx="458360" cy="416519"/>
            </a:xfrm>
            <a:prstGeom prst="ellipse">
              <a:avLst/>
            </a:prstGeom>
            <a:solidFill>
              <a:srgbClr val="FF0000">
                <a:alpha val="20000"/>
              </a:srgbClr>
            </a:solidFill>
            <a:ln w="12700">
              <a:solidFill>
                <a:srgbClr val="FF0000">
                  <a:alpha val="8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FFFFF"/>
                </a:solidFill>
                <a:latin typeface="Arial"/>
                <a:ea typeface="Arial"/>
                <a:cs typeface="Arial"/>
              </a:endParaRPr>
            </a:p>
          </p:txBody>
        </p:sp>
        <p:sp>
          <p:nvSpPr>
            <p:cNvPr id="26" name="Siebeneck 25"/>
            <p:cNvSpPr/>
            <p:nvPr/>
          </p:nvSpPr>
          <p:spPr bwMode="auto">
            <a:xfrm>
              <a:off x="6762580" y="2197914"/>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1</a:t>
              </a:r>
              <a:endParaRPr/>
            </a:p>
          </p:txBody>
        </p:sp>
        <p:sp>
          <p:nvSpPr>
            <p:cNvPr id="35" name="Siebeneck 34"/>
            <p:cNvSpPr/>
            <p:nvPr/>
          </p:nvSpPr>
          <p:spPr bwMode="auto">
            <a:xfrm>
              <a:off x="5621566" y="1820820"/>
              <a:ext cx="190831" cy="166977"/>
            </a:xfrm>
            <a:prstGeom prst="heptagon">
              <a:avLst>
                <a:gd name="hf" fmla="val 102572"/>
                <a:gd name="vf" fmla="val 105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2</a:t>
              </a:r>
              <a:endParaRPr/>
            </a:p>
          </p:txBody>
        </p:sp>
        <p:sp>
          <p:nvSpPr>
            <p:cNvPr id="38" name="Siebeneck 37"/>
            <p:cNvSpPr/>
            <p:nvPr/>
          </p:nvSpPr>
          <p:spPr bwMode="auto">
            <a:xfrm>
              <a:off x="6068160" y="2147551"/>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3</a:t>
              </a:r>
              <a:endParaRPr/>
            </a:p>
          </p:txBody>
        </p:sp>
        <p:sp>
          <p:nvSpPr>
            <p:cNvPr id="39" name="Siebeneck 38"/>
            <p:cNvSpPr/>
            <p:nvPr/>
          </p:nvSpPr>
          <p:spPr bwMode="auto">
            <a:xfrm>
              <a:off x="6903052" y="1865276"/>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4</a:t>
              </a:r>
              <a:endParaRPr/>
            </a:p>
          </p:txBody>
        </p:sp>
        <p:sp>
          <p:nvSpPr>
            <p:cNvPr id="47" name="Siebeneck 46"/>
            <p:cNvSpPr/>
            <p:nvPr/>
          </p:nvSpPr>
          <p:spPr bwMode="auto">
            <a:xfrm>
              <a:off x="6220560" y="2299951"/>
              <a:ext cx="190831" cy="166977"/>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2</a:t>
              </a:r>
              <a:endParaRPr/>
            </a:p>
          </p:txBody>
        </p:sp>
      </p:grpSp>
      <p:sp>
        <p:nvSpPr>
          <p:cNvPr id="48" name="Siebeneck 47"/>
          <p:cNvSpPr/>
          <p:nvPr/>
        </p:nvSpPr>
        <p:spPr bwMode="auto">
          <a:xfrm>
            <a:off x="2549878" y="4735025"/>
            <a:ext cx="249020" cy="214906"/>
          </a:xfrm>
          <a:prstGeom prst="heptagon">
            <a:avLst>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2</a:t>
            </a:r>
            <a:endParaRPr/>
          </a:p>
        </p:txBody>
      </p:sp>
      <p:sp>
        <p:nvSpPr>
          <p:cNvPr id="51"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31</a:t>
            </a:fld>
            <a:endParaRPr lang="de-DE" sz="1050">
              <a:solidFill>
                <a:schemeClr val="bg1">
                  <a:lumMod val="50000"/>
                </a:schemeClr>
              </a:solidFill>
            </a:endParaRPr>
          </a:p>
        </p:txBody>
      </p:sp>
      <p:sp>
        <p:nvSpPr>
          <p:cNvPr id="52"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19297" y="546812"/>
            <a:ext cx="8229600" cy="917838"/>
          </a:xfrm>
        </p:spPr>
        <p:txBody>
          <a:bodyPr>
            <a:normAutofit/>
          </a:bodyPr>
          <a:lstStyle/>
          <a:p>
            <a:pPr>
              <a:defRPr/>
            </a:pPr>
            <a:r>
              <a:rPr lang="de-DE" sz="2400"/>
              <a:t>Ausblick Phase II: Retentionsräume/ Löschteiche: </a:t>
            </a:r>
            <a:r>
              <a:rPr lang="de-DE" sz="2000"/>
              <a:t>(Wasserentnahmestellen/Feuchtbiotope/Wasserrückhaltebecken)</a:t>
            </a:r>
            <a:endParaRPr/>
          </a:p>
        </p:txBody>
      </p:sp>
      <p:pic>
        <p:nvPicPr>
          <p:cNvPr id="9" name="Inhaltsplatzhalter 8"/>
          <p:cNvPicPr>
            <a:picLocks noGrp="1" noChangeAspect="1"/>
          </p:cNvPicPr>
          <p:nvPr>
            <p:ph sz="quarter" idx="14"/>
          </p:nvPr>
        </p:nvPicPr>
        <p:blipFill>
          <a:blip r:embed="rId3"/>
          <a:srcRect t="20610"/>
          <a:stretch/>
        </p:blipFill>
        <p:spPr bwMode="auto">
          <a:xfrm>
            <a:off x="839024" y="1906389"/>
            <a:ext cx="4249851" cy="2833386"/>
          </a:xfrm>
          <a:prstGeom prst="rect">
            <a:avLst/>
          </a:prstGeom>
        </p:spPr>
      </p:pic>
      <p:sp>
        <p:nvSpPr>
          <p:cNvPr id="4" name="Textplatzhalter 3"/>
          <p:cNvSpPr>
            <a:spLocks noGrp="1"/>
          </p:cNvSpPr>
          <p:nvPr>
            <p:ph type="body" sz="quarter" idx="15"/>
          </p:nvPr>
        </p:nvSpPr>
        <p:spPr bwMode="auto">
          <a:xfrm>
            <a:off x="5259180" y="1837809"/>
            <a:ext cx="6056520" cy="5145201"/>
          </a:xfrm>
        </p:spPr>
        <p:txBody>
          <a:bodyPr>
            <a:noAutofit/>
          </a:bodyPr>
          <a:lstStyle/>
          <a:p>
            <a:pPr>
              <a:defRPr/>
            </a:pPr>
            <a:r>
              <a:rPr lang="de-DE" sz="1200"/>
              <a:t>Löschteiche werden angelegt, um Wasser im Wald zu halten und die Löschwasserversorgung bei Waldbrand zu verbessern. </a:t>
            </a:r>
            <a:endParaRPr sz="1200"/>
          </a:p>
          <a:p>
            <a:pPr>
              <a:spcBef>
                <a:spcPts val="600"/>
              </a:spcBef>
              <a:defRPr/>
            </a:pPr>
            <a:r>
              <a:rPr lang="de-DE" sz="1200"/>
              <a:t>Positiver Nebeneffekt: Biotope für Amphibien schafft. </a:t>
            </a:r>
            <a:endParaRPr sz="1200"/>
          </a:p>
          <a:p>
            <a:pPr marL="0" indent="0">
              <a:buNone/>
              <a:defRPr/>
            </a:pPr>
            <a:r>
              <a:rPr lang="de-DE" sz="1050" b="1" u="sng"/>
              <a:t>1.) Standort Abteilung 31 (Kosten 21.000 €):</a:t>
            </a:r>
            <a:endParaRPr sz="1050"/>
          </a:p>
          <a:p>
            <a:pPr marL="0" indent="0">
              <a:spcBef>
                <a:spcPts val="600"/>
              </a:spcBef>
              <a:buNone/>
              <a:defRPr/>
            </a:pPr>
            <a:r>
              <a:rPr lang="de-DE" sz="1100"/>
              <a:t>Kalamitätsfläche (ehem. Fichtenbestand), ausreichend Platz, Wasserzufluss fast ganzjährig, viel Wasser aus den höheren Lagen des Taunus, Rückeweg kann für Einsatzfahrzeuge mit geringem Eingriff ausgebaut werden, Anschluss an ganzjährig LKW befahrbaren Wegenetz *</a:t>
            </a:r>
            <a:endParaRPr lang="de-DE" sz="1200"/>
          </a:p>
          <a:p>
            <a:pPr marL="0" indent="0">
              <a:buNone/>
              <a:defRPr/>
            </a:pPr>
            <a:r>
              <a:rPr lang="de-DE" sz="1050" b="1" u="sng">
                <a:solidFill>
                  <a:srgbClr val="FF0000"/>
                </a:solidFill>
              </a:rPr>
              <a:t>2.) Standort Abteilung 205 Käsbachtal (Kosten 30.000 €*):</a:t>
            </a:r>
            <a:endParaRPr sz="1050"/>
          </a:p>
          <a:p>
            <a:pPr marL="0" indent="0">
              <a:spcBef>
                <a:spcPts val="600"/>
              </a:spcBef>
              <a:buNone/>
              <a:defRPr/>
            </a:pPr>
            <a:r>
              <a:rPr lang="de-DE" sz="1100"/>
              <a:t>Große Wildwiese, ausreichend Platz, Wasserzufluss gegeben, Zufahrt auf die Wildwiese möglich, Anschluss an LKW befahrbaren Weg</a:t>
            </a:r>
            <a:endParaRPr sz="1200"/>
          </a:p>
          <a:p>
            <a:pPr marL="0" indent="0">
              <a:buNone/>
              <a:defRPr/>
            </a:pPr>
            <a:r>
              <a:rPr lang="de-DE" sz="1000" b="1" u="sng"/>
              <a:t>3.) Standort Abteilung 21 Franzoseneck (Kosten 2.000€):</a:t>
            </a:r>
            <a:endParaRPr sz="1000"/>
          </a:p>
          <a:p>
            <a:pPr marL="0" indent="0">
              <a:spcBef>
                <a:spcPts val="600"/>
              </a:spcBef>
              <a:buNone/>
              <a:defRPr/>
            </a:pPr>
            <a:r>
              <a:rPr lang="de-DE" sz="1100"/>
              <a:t>Verlandeter Teich, nur Renaturierungsmaßnahme (Entnahme von Vegetation und Erdreich), nur teilweises ausbaggern nötig, um Schilf und Rohrkolben zu erhalten, direkt neben ganzjährig LKW befahrbaren Weg, Schaffung einer zusätzlichen Wasserstelle</a:t>
            </a:r>
          </a:p>
          <a:p>
            <a:pPr marL="0" indent="0">
              <a:buNone/>
              <a:defRPr/>
            </a:pPr>
            <a:r>
              <a:rPr lang="de-DE" sz="1000" b="1" u="sng"/>
              <a:t>4.) Standort Abteilung 3 unterhalb Roter Born (Kosten 24.000€):</a:t>
            </a:r>
            <a:endParaRPr sz="1000"/>
          </a:p>
          <a:p>
            <a:pPr marL="0" indent="0">
              <a:spcBef>
                <a:spcPts val="600"/>
              </a:spcBef>
              <a:buNone/>
              <a:defRPr/>
            </a:pPr>
            <a:r>
              <a:rPr lang="de-DE" sz="1100"/>
              <a:t>vorhandenen Spaziergängerweg ausbauen als direkte Zufahrt für Einsatzfahrzeuge, Wasserzufluss gegeben, Quellaustritt Roter Born, Retentionsbecken kann Maasgrund bei Starkregen zusätzlich schützen</a:t>
            </a:r>
            <a:endParaRPr lang="de-DE" sz="1200"/>
          </a:p>
          <a:p>
            <a:pPr marL="0" indent="0">
              <a:buNone/>
              <a:defRPr/>
            </a:pPr>
            <a:r>
              <a:rPr lang="de-DE" sz="1000" b="1" u="sng"/>
              <a:t>5.) Standort Abteilung 4 Hirschweiher: (Kosten 2.000€)</a:t>
            </a:r>
            <a:endParaRPr sz="1000"/>
          </a:p>
          <a:p>
            <a:pPr marL="0" indent="0">
              <a:spcBef>
                <a:spcPts val="600"/>
              </a:spcBef>
              <a:buNone/>
              <a:defRPr/>
            </a:pPr>
            <a:r>
              <a:rPr lang="de-DE" sz="1100"/>
              <a:t>kein direkter Wasserzufluss, relativ kleine Fläche , Direkt neben ganzjährig LKW </a:t>
            </a:r>
            <a:r>
              <a:rPr lang="de-DE" sz="1000"/>
              <a:t>befahrbaren Weg (keine Zufahrt nötig), Verlandeter Teich schon vorhanden</a:t>
            </a:r>
            <a:endParaRPr sz="1000"/>
          </a:p>
          <a:p>
            <a:pPr marL="0" indent="0">
              <a:buNone/>
              <a:defRPr/>
            </a:pPr>
            <a:r>
              <a:rPr lang="de-DE" sz="1400" b="1" u="sng"/>
              <a:t>Gesamtkosten </a:t>
            </a:r>
            <a:r>
              <a:rPr lang="de-DE" sz="1400" u="sng"/>
              <a:t>für fünf Teiche: </a:t>
            </a:r>
            <a:r>
              <a:rPr lang="de-DE" sz="1400" b="1" u="sng"/>
              <a:t>67.000€</a:t>
            </a:r>
            <a:endParaRPr sz="1400" u="sng"/>
          </a:p>
          <a:p>
            <a:pPr marL="0" indent="0">
              <a:buNone/>
              <a:defRPr/>
            </a:pPr>
            <a:r>
              <a:rPr lang="de-DE" sz="1000">
                <a:solidFill>
                  <a:srgbClr val="FF0000"/>
                </a:solidFill>
              </a:rPr>
              <a:t>*ggü. WIPL vergrößerte Fläche</a:t>
            </a:r>
            <a:endParaRPr/>
          </a:p>
        </p:txBody>
      </p:sp>
      <p:sp>
        <p:nvSpPr>
          <p:cNvPr id="6" name="Foliennummernplatzhalter 5"/>
          <p:cNvSpPr>
            <a:spLocks noGrp="1"/>
          </p:cNvSpPr>
          <p:nvPr>
            <p:ph type="sldNum" sz="quarter" idx="18"/>
          </p:nvPr>
        </p:nvSpPr>
        <p:spPr bwMode="auto"/>
        <p:txBody>
          <a:bodyPr/>
          <a:lstStyle/>
          <a:p>
            <a:pPr>
              <a:defRPr/>
            </a:pPr>
            <a:fld id="{2B68536C-07B9-4C11-B779-6DE30B5FA97D}" type="slidenum">
              <a:rPr lang="de-DE">
                <a:solidFill>
                  <a:srgbClr val="FFFFFF"/>
                </a:solidFill>
                <a:latin typeface="Arial"/>
              </a:rPr>
              <a:t>32</a:t>
            </a:fld>
            <a:endParaRPr lang="de-DE">
              <a:solidFill>
                <a:srgbClr val="FFFFFF"/>
              </a:solidFill>
              <a:latin typeface="Arial"/>
            </a:endParaRPr>
          </a:p>
        </p:txBody>
      </p:sp>
      <p:sp>
        <p:nvSpPr>
          <p:cNvPr id="8" name="Inhaltsplatzhalter 2"/>
          <p:cNvSpPr txBox="1"/>
          <p:nvPr/>
        </p:nvSpPr>
        <p:spPr bwMode="auto">
          <a:xfrm>
            <a:off x="1971627" y="4037047"/>
            <a:ext cx="3455608" cy="2232050"/>
          </a:xfrm>
          <a:prstGeom prst="rect">
            <a:avLst/>
          </a:prstGeom>
        </p:spPr>
        <p:txBody>
          <a:bodyPr vert="horz" lIns="91440" tIns="45720" rIns="91440" bIns="45720" rtlCol="0">
            <a:normAutofit/>
          </a:bodyPr>
          <a:lstStyle>
            <a:lvl1pPr marL="361950" indent="-361950" algn="l" defTabSz="914400">
              <a:spcBef>
                <a:spcPts val="0"/>
              </a:spcBef>
              <a:buClr>
                <a:srgbClr val="EE740D"/>
              </a:buClr>
              <a:buSzPct val="150000"/>
              <a:buFont typeface="Wingdings"/>
              <a:buChar char="§"/>
              <a:defRPr sz="2400">
                <a:solidFill>
                  <a:schemeClr val="tx1"/>
                </a:solidFill>
                <a:latin typeface="+mn-lt"/>
                <a:ea typeface="+mn-ea"/>
                <a:cs typeface="+mn-cs"/>
              </a:defRPr>
            </a:lvl1pPr>
            <a:lvl2pPr marL="742950" indent="-285750" algn="l" defTabSz="914400">
              <a:spcBef>
                <a:spcPts val="0"/>
              </a:spcBef>
              <a:buClr>
                <a:srgbClr val="EE740D"/>
              </a:buClr>
              <a:buSzPct val="80000"/>
              <a:buFont typeface="Arial"/>
              <a:buChar char="►"/>
              <a:defRPr sz="2000">
                <a:solidFill>
                  <a:schemeClr val="tx1"/>
                </a:solidFill>
                <a:latin typeface="+mn-lt"/>
                <a:ea typeface="+mn-ea"/>
                <a:cs typeface="+mn-cs"/>
              </a:defRPr>
            </a:lvl2pPr>
            <a:lvl3pPr marL="1076325" indent="-266700" algn="l" defTabSz="914400">
              <a:spcBef>
                <a:spcPts val="0"/>
              </a:spcBef>
              <a:buClr>
                <a:srgbClr val="EE740D"/>
              </a:buClr>
              <a:buSzPct val="80000"/>
              <a:buFont typeface="Arial"/>
              <a:buChar char="▬"/>
              <a:defRPr sz="1800">
                <a:solidFill>
                  <a:schemeClr val="tx1"/>
                </a:solidFill>
                <a:latin typeface="+mn-lt"/>
                <a:ea typeface="+mn-ea"/>
                <a:cs typeface="+mn-cs"/>
              </a:defRPr>
            </a:lvl3pPr>
            <a:lvl4pPr marL="1343025" indent="-266700" algn="l" defTabSz="914400">
              <a:spcBef>
                <a:spcPts val="0"/>
              </a:spcBef>
              <a:buClr>
                <a:srgbClr val="EE740D"/>
              </a:buClr>
              <a:buFont typeface="Courier New"/>
              <a:buChar char="o"/>
              <a:defRPr sz="1600">
                <a:solidFill>
                  <a:schemeClr val="tx1"/>
                </a:solidFill>
                <a:latin typeface="+mn-lt"/>
                <a:ea typeface="+mn-ea"/>
                <a:cs typeface="+mn-cs"/>
              </a:defRPr>
            </a:lvl4pPr>
            <a:lvl5pPr marL="1619250" indent="-228600" algn="l" defTabSz="914400">
              <a:spcBef>
                <a:spcPts val="0"/>
              </a:spcBef>
              <a:buClr>
                <a:srgbClr val="EE740D"/>
              </a:buClr>
              <a:buFont typeface="Arial"/>
              <a:buChar char="•"/>
              <a:defRPr sz="16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endParaRPr lang="de-DE">
              <a:solidFill>
                <a:srgbClr val="000000"/>
              </a:solidFill>
              <a:latin typeface="Arial"/>
            </a:endParaRPr>
          </a:p>
        </p:txBody>
      </p:sp>
      <p:sp>
        <p:nvSpPr>
          <p:cNvPr id="3" name="Siebeneck 2"/>
          <p:cNvSpPr/>
          <p:nvPr/>
        </p:nvSpPr>
        <p:spPr bwMode="auto">
          <a:xfrm>
            <a:off x="4154675" y="3765428"/>
            <a:ext cx="190831" cy="166977"/>
          </a:xfrm>
          <a:prstGeom prst="heptagon">
            <a:avLst>
              <a:gd name="hf" fmla="val 102572"/>
              <a:gd name="vf" fmla="val 105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2</a:t>
            </a:r>
            <a:endParaRPr/>
          </a:p>
        </p:txBody>
      </p:sp>
      <p:pic>
        <p:nvPicPr>
          <p:cNvPr id="11" name="Grafik 10"/>
          <p:cNvPicPr>
            <a:picLocks noChangeAspect="1"/>
          </p:cNvPicPr>
          <p:nvPr/>
        </p:nvPicPr>
        <p:blipFill>
          <a:blip r:embed="rId4"/>
          <a:stretch/>
        </p:blipFill>
        <p:spPr bwMode="auto">
          <a:xfrm>
            <a:off x="819297" y="4431886"/>
            <a:ext cx="4269578" cy="2075008"/>
          </a:xfrm>
          <a:prstGeom prst="rect">
            <a:avLst/>
          </a:prstGeom>
        </p:spPr>
      </p:pic>
      <p:sp>
        <p:nvSpPr>
          <p:cNvPr id="12" name="Siebeneck 11"/>
          <p:cNvSpPr/>
          <p:nvPr/>
        </p:nvSpPr>
        <p:spPr bwMode="auto">
          <a:xfrm>
            <a:off x="1119079" y="4544827"/>
            <a:ext cx="190831" cy="166977"/>
          </a:xfrm>
          <a:prstGeom prst="heptagon">
            <a:avLst>
              <a:gd name="hf" fmla="val 102572"/>
              <a:gd name="vf" fmla="val 105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050"/>
              <a:t>2</a:t>
            </a:r>
            <a:endParaRPr/>
          </a:p>
        </p:txBody>
      </p:sp>
      <p:sp>
        <p:nvSpPr>
          <p:cNvPr id="1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32</a:t>
            </a:fld>
            <a:endParaRPr lang="de-DE" sz="1050">
              <a:solidFill>
                <a:schemeClr val="bg1">
                  <a:lumMod val="50000"/>
                </a:schemeClr>
              </a:solidFill>
            </a:endParaRPr>
          </a:p>
        </p:txBody>
      </p:sp>
      <p:sp>
        <p:nvSpPr>
          <p:cNvPr id="16"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itel 7"/>
          <p:cNvSpPr>
            <a:spLocks noGrp="1"/>
          </p:cNvSpPr>
          <p:nvPr>
            <p:ph type="title"/>
          </p:nvPr>
        </p:nvSpPr>
        <p:spPr bwMode="auto">
          <a:xfrm>
            <a:off x="724350" y="456220"/>
            <a:ext cx="8587811" cy="1325563"/>
          </a:xfrm>
        </p:spPr>
        <p:txBody>
          <a:bodyPr vert="horz" lIns="91440" tIns="45720" rIns="91440" bIns="45720" rtlCol="0" anchor="ctr">
            <a:normAutofit/>
          </a:bodyPr>
          <a:lstStyle/>
          <a:p>
            <a:pPr>
              <a:defRPr/>
            </a:pPr>
            <a:r>
              <a:rPr lang="de-DE" sz="2400"/>
              <a:t>Standorte für mögliche Maßnahmen</a:t>
            </a:r>
            <a:endParaRPr sz="2400"/>
          </a:p>
        </p:txBody>
      </p:sp>
      <p:sp>
        <p:nvSpPr>
          <p:cNvPr id="9" name="Inhaltsplatzhalter 8"/>
          <p:cNvSpPr>
            <a:spLocks noGrp="1"/>
          </p:cNvSpPr>
          <p:nvPr>
            <p:ph idx="1"/>
          </p:nvPr>
        </p:nvSpPr>
        <p:spPr bwMode="auto">
          <a:xfrm>
            <a:off x="754548" y="1973611"/>
            <a:ext cx="2653335" cy="5184576"/>
          </a:xfrm>
        </p:spPr>
        <p:txBody>
          <a:bodyPr>
            <a:normAutofit/>
          </a:bodyPr>
          <a:lstStyle/>
          <a:p>
            <a:pPr>
              <a:defRPr/>
            </a:pPr>
            <a:r>
              <a:rPr lang="de-DE" sz="1800"/>
              <a:t>Ortsbegehung am </a:t>
            </a:r>
            <a:br>
              <a:rPr lang="de-DE" sz="1800"/>
            </a:br>
            <a:r>
              <a:rPr lang="de-DE" sz="1800"/>
              <a:t>10. April 2024</a:t>
            </a:r>
            <a:endParaRPr sz="1800"/>
          </a:p>
          <a:p>
            <a:pPr>
              <a:defRPr/>
            </a:pPr>
            <a:r>
              <a:rPr lang="de-DE" sz="1800"/>
              <a:t>Da relevante Flächen im städtischen Besitz ab Mitte August  Umsetzung möglich</a:t>
            </a:r>
            <a:endParaRPr sz="1800"/>
          </a:p>
          <a:p>
            <a:pPr>
              <a:defRPr/>
            </a:pPr>
            <a:r>
              <a:rPr lang="de-DE" sz="1800"/>
              <a:t>Vorauss.: Abteilung Umwelt erreicht bis dahin Genehmigung bei UNB und UWB	</a:t>
            </a:r>
            <a:endParaRPr sz="1800"/>
          </a:p>
          <a:p>
            <a:pPr>
              <a:defRPr/>
            </a:pPr>
            <a:endParaRPr lang="de-DE" sz="1800"/>
          </a:p>
        </p:txBody>
      </p:sp>
      <p:grpSp>
        <p:nvGrpSpPr>
          <p:cNvPr id="7" name="Gruppieren 6"/>
          <p:cNvGrpSpPr>
            <a:grpSpLocks noChangeAspect="1"/>
          </p:cNvGrpSpPr>
          <p:nvPr/>
        </p:nvGrpSpPr>
        <p:grpSpPr bwMode="auto">
          <a:xfrm>
            <a:off x="8150681" y="1929816"/>
            <a:ext cx="3177481" cy="4530306"/>
            <a:chOff x="7364444" y="421865"/>
            <a:chExt cx="3971851" cy="5662883"/>
          </a:xfrm>
        </p:grpSpPr>
        <p:pic>
          <p:nvPicPr>
            <p:cNvPr id="10" name="Grafik 9"/>
            <p:cNvPicPr>
              <a:picLocks noChangeAspect="1"/>
            </p:cNvPicPr>
            <p:nvPr/>
          </p:nvPicPr>
          <p:blipFill>
            <a:blip r:embed="rId2"/>
            <a:stretch/>
          </p:blipFill>
          <p:spPr bwMode="auto">
            <a:xfrm>
              <a:off x="7364444" y="421865"/>
              <a:ext cx="3971851" cy="5662883"/>
            </a:xfrm>
            <a:prstGeom prst="rect">
              <a:avLst/>
            </a:prstGeom>
          </p:spPr>
        </p:pic>
        <p:sp>
          <p:nvSpPr>
            <p:cNvPr id="11" name="Freihandform: Form 10"/>
            <p:cNvSpPr/>
            <p:nvPr/>
          </p:nvSpPr>
          <p:spPr bwMode="auto">
            <a:xfrm>
              <a:off x="7996398" y="454132"/>
              <a:ext cx="2350438" cy="5535495"/>
            </a:xfrm>
            <a:custGeom>
              <a:avLst/>
              <a:gdLst>
                <a:gd name="connsiteX0" fmla="*/ 0 w 2209289"/>
                <a:gd name="connsiteY0" fmla="*/ 0 h 5529358"/>
                <a:gd name="connsiteX1" fmla="*/ 668924 w 2209289"/>
                <a:gd name="connsiteY1" fmla="*/ 1313299 h 5529358"/>
                <a:gd name="connsiteX2" fmla="*/ 1368532 w 2209289"/>
                <a:gd name="connsiteY2" fmla="*/ 2681830 h 5529358"/>
                <a:gd name="connsiteX3" fmla="*/ 1601735 w 2209289"/>
                <a:gd name="connsiteY3" fmla="*/ 2608187 h 5529358"/>
                <a:gd name="connsiteX4" fmla="*/ 1730610 w 2209289"/>
                <a:gd name="connsiteY4" fmla="*/ 2810706 h 5529358"/>
                <a:gd name="connsiteX5" fmla="*/ 1865622 w 2209289"/>
                <a:gd name="connsiteY5" fmla="*/ 3393712 h 5529358"/>
                <a:gd name="connsiteX6" fmla="*/ 1620145 w 2209289"/>
                <a:gd name="connsiteY6" fmla="*/ 3491903 h 5529358"/>
                <a:gd name="connsiteX7" fmla="*/ 1877896 w 2209289"/>
                <a:gd name="connsiteY7" fmla="*/ 4295838 h 5529358"/>
                <a:gd name="connsiteX8" fmla="*/ 1988360 w 2209289"/>
                <a:gd name="connsiteY8" fmla="*/ 4565863 h 5529358"/>
                <a:gd name="connsiteX9" fmla="*/ 2037455 w 2209289"/>
                <a:gd name="connsiteY9" fmla="*/ 4731559 h 5529358"/>
                <a:gd name="connsiteX10" fmla="*/ 1945402 w 2209289"/>
                <a:gd name="connsiteY10" fmla="*/ 4909530 h 5529358"/>
                <a:gd name="connsiteX11" fmla="*/ 2209289 w 2209289"/>
                <a:gd name="connsiteY11" fmla="*/ 5529358 h 5529358"/>
                <a:gd name="connsiteX0" fmla="*/ 0 w 2209289"/>
                <a:gd name="connsiteY0" fmla="*/ 0 h 5529358"/>
                <a:gd name="connsiteX1" fmla="*/ 668924 w 2209289"/>
                <a:gd name="connsiteY1" fmla="*/ 1313299 h 5529358"/>
                <a:gd name="connsiteX2" fmla="*/ 1368532 w 2209289"/>
                <a:gd name="connsiteY2" fmla="*/ 2681830 h 5529358"/>
                <a:gd name="connsiteX3" fmla="*/ 1601735 w 2209289"/>
                <a:gd name="connsiteY3" fmla="*/ 2608187 h 5529358"/>
                <a:gd name="connsiteX4" fmla="*/ 1730610 w 2209289"/>
                <a:gd name="connsiteY4" fmla="*/ 2810706 h 5529358"/>
                <a:gd name="connsiteX5" fmla="*/ 1865622 w 2209289"/>
                <a:gd name="connsiteY5" fmla="*/ 3393712 h 5529358"/>
                <a:gd name="connsiteX6" fmla="*/ 1620145 w 2209289"/>
                <a:gd name="connsiteY6" fmla="*/ 3491903 h 5529358"/>
                <a:gd name="connsiteX7" fmla="*/ 1877896 w 2209289"/>
                <a:gd name="connsiteY7" fmla="*/ 4295838 h 5529358"/>
                <a:gd name="connsiteX8" fmla="*/ 1988360 w 2209289"/>
                <a:gd name="connsiteY8" fmla="*/ 4565863 h 5529358"/>
                <a:gd name="connsiteX9" fmla="*/ 2037455 w 2209289"/>
                <a:gd name="connsiteY9" fmla="*/ 4731559 h 5529358"/>
                <a:gd name="connsiteX10" fmla="*/ 2172467 w 2209289"/>
                <a:gd name="connsiteY10" fmla="*/ 5093637 h 5529358"/>
                <a:gd name="connsiteX11" fmla="*/ 2209289 w 2209289"/>
                <a:gd name="connsiteY11" fmla="*/ 5529358 h 5529358"/>
                <a:gd name="connsiteX0" fmla="*/ 0 w 2350438"/>
                <a:gd name="connsiteY0" fmla="*/ 0 h 5535495"/>
                <a:gd name="connsiteX1" fmla="*/ 668924 w 2350438"/>
                <a:gd name="connsiteY1" fmla="*/ 1313299 h 5535495"/>
                <a:gd name="connsiteX2" fmla="*/ 1368532 w 2350438"/>
                <a:gd name="connsiteY2" fmla="*/ 2681830 h 5535495"/>
                <a:gd name="connsiteX3" fmla="*/ 1601735 w 2350438"/>
                <a:gd name="connsiteY3" fmla="*/ 2608187 h 5535495"/>
                <a:gd name="connsiteX4" fmla="*/ 1730610 w 2350438"/>
                <a:gd name="connsiteY4" fmla="*/ 2810706 h 5535495"/>
                <a:gd name="connsiteX5" fmla="*/ 1865622 w 2350438"/>
                <a:gd name="connsiteY5" fmla="*/ 3393712 h 5535495"/>
                <a:gd name="connsiteX6" fmla="*/ 1620145 w 2350438"/>
                <a:gd name="connsiteY6" fmla="*/ 3491903 h 5535495"/>
                <a:gd name="connsiteX7" fmla="*/ 1877896 w 2350438"/>
                <a:gd name="connsiteY7" fmla="*/ 4295838 h 5535495"/>
                <a:gd name="connsiteX8" fmla="*/ 1988360 w 2350438"/>
                <a:gd name="connsiteY8" fmla="*/ 4565863 h 5535495"/>
                <a:gd name="connsiteX9" fmla="*/ 2037455 w 2350438"/>
                <a:gd name="connsiteY9" fmla="*/ 4731559 h 5535495"/>
                <a:gd name="connsiteX10" fmla="*/ 2172467 w 2350438"/>
                <a:gd name="connsiteY10" fmla="*/ 5093637 h 5535495"/>
                <a:gd name="connsiteX11" fmla="*/ 2350438 w 2350438"/>
                <a:gd name="connsiteY11" fmla="*/ 5535495 h 553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438" h="5535495" extrusionOk="0">
                  <a:moveTo>
                    <a:pt x="0" y="0"/>
                  </a:moveTo>
                  <a:lnTo>
                    <a:pt x="668924" y="1313299"/>
                  </a:lnTo>
                  <a:lnTo>
                    <a:pt x="1368532" y="2681830"/>
                  </a:lnTo>
                  <a:lnTo>
                    <a:pt x="1601735" y="2608187"/>
                  </a:lnTo>
                  <a:lnTo>
                    <a:pt x="1730610" y="2810706"/>
                  </a:lnTo>
                  <a:lnTo>
                    <a:pt x="1865622" y="3393712"/>
                  </a:lnTo>
                  <a:lnTo>
                    <a:pt x="1620145" y="3491903"/>
                  </a:lnTo>
                  <a:lnTo>
                    <a:pt x="1877896" y="4295838"/>
                  </a:lnTo>
                  <a:lnTo>
                    <a:pt x="1988360" y="4565863"/>
                  </a:lnTo>
                  <a:lnTo>
                    <a:pt x="2037455" y="4731559"/>
                  </a:lnTo>
                  <a:lnTo>
                    <a:pt x="2172467" y="5093637"/>
                  </a:lnTo>
                  <a:cubicBezTo>
                    <a:pt x="2260429" y="5300246"/>
                    <a:pt x="2262476" y="5328886"/>
                    <a:pt x="2350438" y="5535495"/>
                  </a:cubicBezTo>
                </a:path>
              </a:pathLst>
            </a:custGeom>
            <a:noFill/>
            <a:ln w="53975">
              <a:solidFill>
                <a:srgbClr val="00B0F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Ellipse 11"/>
            <p:cNvSpPr/>
            <p:nvPr/>
          </p:nvSpPr>
          <p:spPr bwMode="auto">
            <a:xfrm>
              <a:off x="9325528" y="2897840"/>
              <a:ext cx="241200" cy="242047"/>
            </a:xfrm>
            <a:prstGeom prst="ellipse">
              <a:avLst/>
            </a:prstGeom>
            <a:noFill/>
            <a:ln w="2540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Ellipse 12"/>
            <p:cNvSpPr/>
            <p:nvPr/>
          </p:nvSpPr>
          <p:spPr bwMode="auto">
            <a:xfrm>
              <a:off x="8737600" y="2068604"/>
              <a:ext cx="241200" cy="242047"/>
            </a:xfrm>
            <a:prstGeom prst="ellipse">
              <a:avLst/>
            </a:prstGeom>
            <a:noFill/>
            <a:ln w="2540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Ellipse 14"/>
            <p:cNvSpPr/>
            <p:nvPr/>
          </p:nvSpPr>
          <p:spPr bwMode="auto">
            <a:xfrm>
              <a:off x="8302649" y="1232396"/>
              <a:ext cx="241200" cy="242047"/>
            </a:xfrm>
            <a:prstGeom prst="ellipse">
              <a:avLst/>
            </a:prstGeom>
            <a:noFill/>
            <a:ln w="2540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9936086" y="2829023"/>
              <a:ext cx="336176" cy="369332"/>
            </a:xfrm>
            <a:prstGeom prst="rect">
              <a:avLst/>
            </a:prstGeom>
            <a:solidFill>
              <a:schemeClr val="bg1">
                <a:lumMod val="95000"/>
                <a:alpha val="90000"/>
              </a:schemeClr>
            </a:solidFill>
          </p:spPr>
          <p:txBody>
            <a:bodyPr wrap="square" rtlCol="0">
              <a:spAutoFit/>
            </a:bodyPr>
            <a:lstStyle/>
            <a:p>
              <a:pPr>
                <a:defRPr/>
              </a:pPr>
              <a:r>
                <a:rPr lang="de-DE"/>
                <a:t>1</a:t>
              </a:r>
              <a:endParaRPr/>
            </a:p>
          </p:txBody>
        </p:sp>
        <p:sp>
          <p:nvSpPr>
            <p:cNvPr id="20" name="Pfeil: nach rechts 19"/>
            <p:cNvSpPr/>
            <p:nvPr/>
          </p:nvSpPr>
          <p:spPr bwMode="auto">
            <a:xfrm rot="10800000">
              <a:off x="9621813" y="2956540"/>
              <a:ext cx="314273" cy="114300"/>
            </a:xfrm>
            <a:prstGeom prst="rightArrow">
              <a:avLst>
                <a:gd name="adj1" fmla="val 50000"/>
                <a:gd name="adj2" fmla="val 50000"/>
              </a:avLst>
            </a:prstGeom>
            <a:noFill/>
            <a:ln w="53975">
              <a:solidFill>
                <a:schemeClr val="bg2">
                  <a:alpha val="90000"/>
                </a:scheme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p:nvPr/>
          </p:nvSpPr>
          <p:spPr bwMode="auto">
            <a:xfrm>
              <a:off x="9337593" y="2036266"/>
              <a:ext cx="336176" cy="369332"/>
            </a:xfrm>
            <a:prstGeom prst="rect">
              <a:avLst/>
            </a:prstGeom>
            <a:solidFill>
              <a:schemeClr val="bg1">
                <a:lumMod val="95000"/>
                <a:alpha val="90000"/>
              </a:schemeClr>
            </a:solidFill>
          </p:spPr>
          <p:txBody>
            <a:bodyPr wrap="square" rtlCol="0">
              <a:spAutoFit/>
            </a:bodyPr>
            <a:lstStyle/>
            <a:p>
              <a:pPr>
                <a:defRPr/>
              </a:pPr>
              <a:r>
                <a:rPr lang="de-DE"/>
                <a:t>2</a:t>
              </a:r>
              <a:endParaRPr/>
            </a:p>
          </p:txBody>
        </p:sp>
        <p:sp>
          <p:nvSpPr>
            <p:cNvPr id="22" name="Pfeil: nach rechts 21"/>
            <p:cNvSpPr/>
            <p:nvPr/>
          </p:nvSpPr>
          <p:spPr bwMode="auto">
            <a:xfrm rot="10800000">
              <a:off x="9023320" y="2163783"/>
              <a:ext cx="314273" cy="114300"/>
            </a:xfrm>
            <a:prstGeom prst="rightArrow">
              <a:avLst>
                <a:gd name="adj1" fmla="val 50000"/>
                <a:gd name="adj2" fmla="val 50000"/>
              </a:avLst>
            </a:prstGeom>
            <a:noFill/>
            <a:ln w="53975">
              <a:solidFill>
                <a:schemeClr val="bg2">
                  <a:alpha val="90000"/>
                </a:scheme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Textfeld 22"/>
            <p:cNvSpPr txBox="1"/>
            <p:nvPr/>
          </p:nvSpPr>
          <p:spPr bwMode="auto">
            <a:xfrm>
              <a:off x="8952029" y="1159433"/>
              <a:ext cx="336176" cy="369332"/>
            </a:xfrm>
            <a:prstGeom prst="rect">
              <a:avLst/>
            </a:prstGeom>
            <a:solidFill>
              <a:schemeClr val="bg1">
                <a:lumMod val="95000"/>
                <a:alpha val="90000"/>
              </a:schemeClr>
            </a:solidFill>
          </p:spPr>
          <p:txBody>
            <a:bodyPr wrap="square" rtlCol="0">
              <a:spAutoFit/>
            </a:bodyPr>
            <a:lstStyle/>
            <a:p>
              <a:pPr>
                <a:defRPr/>
              </a:pPr>
              <a:r>
                <a:rPr lang="de-DE"/>
                <a:t>3</a:t>
              </a:r>
              <a:endParaRPr/>
            </a:p>
          </p:txBody>
        </p:sp>
        <p:sp>
          <p:nvSpPr>
            <p:cNvPr id="24" name="Pfeil: nach rechts 23"/>
            <p:cNvSpPr/>
            <p:nvPr/>
          </p:nvSpPr>
          <p:spPr bwMode="auto">
            <a:xfrm rot="10800000">
              <a:off x="8637756" y="1286950"/>
              <a:ext cx="314273" cy="114300"/>
            </a:xfrm>
            <a:prstGeom prst="rightArrow">
              <a:avLst>
                <a:gd name="adj1" fmla="val 50000"/>
                <a:gd name="adj2" fmla="val 50000"/>
              </a:avLst>
            </a:prstGeom>
            <a:noFill/>
            <a:ln w="53975">
              <a:solidFill>
                <a:schemeClr val="bg2">
                  <a:alpha val="90000"/>
                </a:scheme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grpSp>
        <p:nvGrpSpPr>
          <p:cNvPr id="14" name="Gruppieren 13"/>
          <p:cNvGrpSpPr/>
          <p:nvPr/>
        </p:nvGrpSpPr>
        <p:grpSpPr bwMode="auto">
          <a:xfrm>
            <a:off x="3581400" y="1963210"/>
            <a:ext cx="4480736" cy="4496912"/>
            <a:chOff x="3318020" y="2036266"/>
            <a:chExt cx="3971850" cy="4039662"/>
          </a:xfrm>
        </p:grpSpPr>
        <p:pic>
          <p:nvPicPr>
            <p:cNvPr id="16" name="Grafik 15"/>
            <p:cNvPicPr>
              <a:picLocks noChangeAspect="1"/>
            </p:cNvPicPr>
            <p:nvPr/>
          </p:nvPicPr>
          <p:blipFill>
            <a:blip r:embed="rId3"/>
            <a:stretch/>
          </p:blipFill>
          <p:spPr bwMode="auto">
            <a:xfrm>
              <a:off x="3318020" y="2036266"/>
              <a:ext cx="3971850" cy="4039662"/>
            </a:xfrm>
            <a:prstGeom prst="rect">
              <a:avLst/>
            </a:prstGeom>
          </p:spPr>
        </p:pic>
        <p:sp>
          <p:nvSpPr>
            <p:cNvPr id="18" name="Ellipse 17"/>
            <p:cNvSpPr/>
            <p:nvPr/>
          </p:nvSpPr>
          <p:spPr bwMode="auto">
            <a:xfrm>
              <a:off x="4471090" y="2940996"/>
              <a:ext cx="241200" cy="242047"/>
            </a:xfrm>
            <a:prstGeom prst="ellipse">
              <a:avLst/>
            </a:prstGeom>
            <a:noFill/>
            <a:ln w="2540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Ellipse 24"/>
            <p:cNvSpPr/>
            <p:nvPr/>
          </p:nvSpPr>
          <p:spPr bwMode="auto">
            <a:xfrm>
              <a:off x="3658437" y="2218872"/>
              <a:ext cx="241200" cy="242047"/>
            </a:xfrm>
            <a:prstGeom prst="ellipse">
              <a:avLst/>
            </a:prstGeom>
            <a:noFill/>
            <a:ln w="2540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Ellipse 25"/>
            <p:cNvSpPr/>
            <p:nvPr/>
          </p:nvSpPr>
          <p:spPr bwMode="auto">
            <a:xfrm>
              <a:off x="5673255" y="3610182"/>
              <a:ext cx="241200" cy="242047"/>
            </a:xfrm>
            <a:prstGeom prst="ellipse">
              <a:avLst/>
            </a:prstGeom>
            <a:noFill/>
            <a:ln w="2540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29"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33</a:t>
            </a:fld>
            <a:endParaRPr lang="de-DE" sz="1050">
              <a:solidFill>
                <a:schemeClr val="bg1">
                  <a:lumMod val="50000"/>
                </a:schemeClr>
              </a:solidFill>
            </a:endParaRPr>
          </a:p>
        </p:txBody>
      </p:sp>
      <p:sp>
        <p:nvSpPr>
          <p:cNvPr id="30"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Phase II: Maßnahme 1</a:t>
            </a:r>
            <a:endParaRPr sz="2400"/>
          </a:p>
        </p:txBody>
      </p:sp>
      <p:sp>
        <p:nvSpPr>
          <p:cNvPr id="3" name="Inhaltsplatzhalter 2"/>
          <p:cNvSpPr>
            <a:spLocks noGrp="1"/>
          </p:cNvSpPr>
          <p:nvPr>
            <p:ph idx="1"/>
          </p:nvPr>
        </p:nvSpPr>
        <p:spPr bwMode="auto">
          <a:xfrm>
            <a:off x="609601" y="907890"/>
            <a:ext cx="5613868" cy="5545447"/>
          </a:xfrm>
        </p:spPr>
        <p:txBody>
          <a:bodyPr vert="horz" lIns="91440" tIns="45720" rIns="91440" bIns="45720" rtlCol="0" anchor="ctr">
            <a:normAutofit/>
          </a:bodyPr>
          <a:lstStyle/>
          <a:p>
            <a:pPr>
              <a:spcBef>
                <a:spcPts val="0"/>
              </a:spcBef>
              <a:defRPr/>
            </a:pPr>
            <a:r>
              <a:rPr lang="de-DE" sz="1800">
                <a:ea typeface="Arial"/>
              </a:rPr>
              <a:t>Erhöhung des Waldweges um ca. 1 m auf das Niveau rechts und links des Weges</a:t>
            </a:r>
            <a:endParaRPr/>
          </a:p>
          <a:p>
            <a:pPr>
              <a:spcBef>
                <a:spcPts val="600"/>
              </a:spcBef>
              <a:defRPr/>
            </a:pPr>
            <a:r>
              <a:rPr lang="de-DE" sz="1800">
                <a:ea typeface="Arial"/>
              </a:rPr>
              <a:t>Der Käsbach wird in einem Rechteckprofil 30 x 30 mit natürlicher Sohlstruktur unter der Straße hindurchgeführt</a:t>
            </a:r>
            <a:endParaRPr sz="1800">
              <a:ea typeface="Arial"/>
            </a:endParaRPr>
          </a:p>
          <a:p>
            <a:pPr>
              <a:spcBef>
                <a:spcPts val="600"/>
              </a:spcBef>
              <a:defRPr/>
            </a:pPr>
            <a:r>
              <a:rPr lang="de-DE" sz="1800">
                <a:ea typeface="Arial"/>
              </a:rPr>
              <a:t>Es kann sich ein Rückstaukeil ausbilden, der konstruktiv unterhalb des Straßenniveaus zu halten </a:t>
            </a:r>
            <a:br>
              <a:rPr lang="de-DE" sz="1800">
                <a:ea typeface="Arial"/>
              </a:rPr>
            </a:br>
            <a:r>
              <a:rPr lang="de-DE" sz="1800">
                <a:ea typeface="Arial"/>
              </a:rPr>
              <a:t>ist</a:t>
            </a:r>
            <a:endParaRPr sz="1800">
              <a:ea typeface="Arial"/>
            </a:endParaRPr>
          </a:p>
        </p:txBody>
      </p:sp>
      <p:sp>
        <p:nvSpPr>
          <p:cNvPr id="11" name="Freihandform: Form 10"/>
          <p:cNvSpPr/>
          <p:nvPr/>
        </p:nvSpPr>
        <p:spPr bwMode="auto">
          <a:xfrm>
            <a:off x="8933623" y="4663250"/>
            <a:ext cx="165037" cy="58541"/>
          </a:xfrm>
          <a:custGeom>
            <a:avLst/>
            <a:gdLst>
              <a:gd name="connsiteX0" fmla="*/ 0 w 907677"/>
              <a:gd name="connsiteY0" fmla="*/ 396688 h 396688"/>
              <a:gd name="connsiteX1" fmla="*/ 907677 w 907677"/>
              <a:gd name="connsiteY1" fmla="*/ 0 h 396688"/>
            </a:gdLst>
            <a:ahLst/>
            <a:cxnLst>
              <a:cxn ang="0">
                <a:pos x="connsiteX0" y="connsiteY0"/>
              </a:cxn>
              <a:cxn ang="0">
                <a:pos x="connsiteX1" y="connsiteY1"/>
              </a:cxn>
            </a:cxnLst>
            <a:rect l="l" t="t" r="r" b="b"/>
            <a:pathLst>
              <a:path w="907677" h="396688" extrusionOk="0">
                <a:moveTo>
                  <a:pt x="0" y="396688"/>
                </a:moveTo>
                <a:lnTo>
                  <a:pt x="907677" y="0"/>
                </a:lnTo>
              </a:path>
            </a:pathLst>
          </a:custGeom>
          <a:noFill/>
          <a:ln w="165100">
            <a:solidFill>
              <a:srgbClr val="00B05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p:nvPr/>
        </p:nvGrpSpPr>
        <p:grpSpPr bwMode="auto">
          <a:xfrm>
            <a:off x="6934200" y="1748637"/>
            <a:ext cx="4393962" cy="4789323"/>
            <a:chOff x="6931912" y="896112"/>
            <a:chExt cx="4333496" cy="4854130"/>
          </a:xfrm>
        </p:grpSpPr>
        <p:grpSp>
          <p:nvGrpSpPr>
            <p:cNvPr id="7" name="Gruppieren 6"/>
            <p:cNvGrpSpPr/>
            <p:nvPr/>
          </p:nvGrpSpPr>
          <p:grpSpPr bwMode="auto">
            <a:xfrm>
              <a:off x="6931912" y="896112"/>
              <a:ext cx="4333496" cy="4854130"/>
              <a:chOff x="6931912" y="896112"/>
              <a:chExt cx="4333496" cy="4854130"/>
            </a:xfrm>
          </p:grpSpPr>
          <p:pic>
            <p:nvPicPr>
              <p:cNvPr id="8" name="Grafik 7"/>
              <p:cNvPicPr>
                <a:picLocks noChangeAspect="1"/>
              </p:cNvPicPr>
              <p:nvPr/>
            </p:nvPicPr>
            <p:blipFill>
              <a:blip r:embed="rId2"/>
              <a:stretch/>
            </p:blipFill>
            <p:spPr bwMode="auto">
              <a:xfrm>
                <a:off x="6931912" y="907890"/>
                <a:ext cx="4333496" cy="4842352"/>
              </a:xfrm>
              <a:prstGeom prst="rect">
                <a:avLst/>
              </a:prstGeom>
            </p:spPr>
          </p:pic>
          <p:sp>
            <p:nvSpPr>
              <p:cNvPr id="9" name="Freihandform: Form 8"/>
              <p:cNvSpPr/>
              <p:nvPr/>
            </p:nvSpPr>
            <p:spPr bwMode="auto">
              <a:xfrm>
                <a:off x="7374144" y="896112"/>
                <a:ext cx="2769378" cy="4836661"/>
              </a:xfrm>
              <a:custGeom>
                <a:avLst/>
                <a:gdLst>
                  <a:gd name="connsiteX0" fmla="*/ 0 w 2606723"/>
                  <a:gd name="connsiteY0" fmla="*/ 0 h 3050275"/>
                  <a:gd name="connsiteX1" fmla="*/ 429905 w 2606723"/>
                  <a:gd name="connsiteY1" fmla="*/ 839338 h 3050275"/>
                  <a:gd name="connsiteX2" fmla="*/ 696036 w 2606723"/>
                  <a:gd name="connsiteY2" fmla="*/ 1398896 h 3050275"/>
                  <a:gd name="connsiteX3" fmla="*/ 962167 w 2606723"/>
                  <a:gd name="connsiteY3" fmla="*/ 1903863 h 3050275"/>
                  <a:gd name="connsiteX4" fmla="*/ 1931158 w 2606723"/>
                  <a:gd name="connsiteY4" fmla="*/ 1501254 h 3050275"/>
                  <a:gd name="connsiteX5" fmla="*/ 2190466 w 2606723"/>
                  <a:gd name="connsiteY5" fmla="*/ 1910687 h 3050275"/>
                  <a:gd name="connsiteX6" fmla="*/ 2333767 w 2606723"/>
                  <a:gd name="connsiteY6" fmla="*/ 2204114 h 3050275"/>
                  <a:gd name="connsiteX7" fmla="*/ 2606723 w 2606723"/>
                  <a:gd name="connsiteY7" fmla="*/ 3050275 h 30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6723" h="3050275" extrusionOk="0">
                    <a:moveTo>
                      <a:pt x="0" y="0"/>
                    </a:moveTo>
                    <a:lnTo>
                      <a:pt x="429905" y="839338"/>
                    </a:lnTo>
                    <a:lnTo>
                      <a:pt x="696036" y="1398896"/>
                    </a:lnTo>
                    <a:lnTo>
                      <a:pt x="962167" y="1903863"/>
                    </a:lnTo>
                    <a:lnTo>
                      <a:pt x="1931158" y="1501254"/>
                    </a:lnTo>
                    <a:lnTo>
                      <a:pt x="2190466" y="1910687"/>
                    </a:lnTo>
                    <a:lnTo>
                      <a:pt x="2333767" y="2204114"/>
                    </a:lnTo>
                    <a:lnTo>
                      <a:pt x="2606723" y="3050275"/>
                    </a:lnTo>
                  </a:path>
                </a:pathLst>
              </a:custGeom>
              <a:noFill/>
              <a:ln w="53975">
                <a:solidFill>
                  <a:srgbClr val="00B0F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Freihandform: Form 9"/>
              <p:cNvSpPr/>
              <p:nvPr/>
            </p:nvSpPr>
            <p:spPr bwMode="auto">
              <a:xfrm>
                <a:off x="8470764" y="3485817"/>
                <a:ext cx="964314" cy="629007"/>
              </a:xfrm>
              <a:custGeom>
                <a:avLst/>
                <a:gdLst>
                  <a:gd name="connsiteX0" fmla="*/ 0 w 907677"/>
                  <a:gd name="connsiteY0" fmla="*/ 396688 h 396688"/>
                  <a:gd name="connsiteX1" fmla="*/ 907677 w 907677"/>
                  <a:gd name="connsiteY1" fmla="*/ 0 h 396688"/>
                </a:gdLst>
                <a:ahLst/>
                <a:cxnLst>
                  <a:cxn ang="0">
                    <a:pos x="connsiteX0" y="connsiteY0"/>
                  </a:cxn>
                  <a:cxn ang="0">
                    <a:pos x="connsiteX1" y="connsiteY1"/>
                  </a:cxn>
                </a:cxnLst>
                <a:rect l="l" t="t" r="r" b="b"/>
                <a:pathLst>
                  <a:path w="907677" h="396688" extrusionOk="0">
                    <a:moveTo>
                      <a:pt x="0" y="396688"/>
                    </a:moveTo>
                    <a:lnTo>
                      <a:pt x="907677" y="0"/>
                    </a:lnTo>
                  </a:path>
                </a:pathLst>
              </a:custGeom>
              <a:noFill/>
              <a:ln w="165100">
                <a:solidFill>
                  <a:srgbClr val="00B05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Freihandform: Form 11"/>
              <p:cNvSpPr/>
              <p:nvPr/>
            </p:nvSpPr>
            <p:spPr bwMode="auto">
              <a:xfrm>
                <a:off x="9163642" y="2504991"/>
                <a:ext cx="528587" cy="1481900"/>
              </a:xfrm>
              <a:custGeom>
                <a:avLst/>
                <a:gdLst>
                  <a:gd name="connsiteX0" fmla="*/ 0 w 497541"/>
                  <a:gd name="connsiteY0" fmla="*/ 0 h 934571"/>
                  <a:gd name="connsiteX1" fmla="*/ 181535 w 497541"/>
                  <a:gd name="connsiteY1" fmla="*/ 322730 h 934571"/>
                  <a:gd name="connsiteX2" fmla="*/ 383241 w 497541"/>
                  <a:gd name="connsiteY2" fmla="*/ 658906 h 934571"/>
                  <a:gd name="connsiteX3" fmla="*/ 497541 w 497541"/>
                  <a:gd name="connsiteY3" fmla="*/ 934571 h 934571"/>
                </a:gdLst>
                <a:ahLst/>
                <a:cxnLst>
                  <a:cxn ang="0">
                    <a:pos x="connsiteX0" y="connsiteY0"/>
                  </a:cxn>
                  <a:cxn ang="0">
                    <a:pos x="connsiteX1" y="connsiteY1"/>
                  </a:cxn>
                  <a:cxn ang="0">
                    <a:pos x="connsiteX2" y="connsiteY2"/>
                  </a:cxn>
                  <a:cxn ang="0">
                    <a:pos x="connsiteX3" y="connsiteY3"/>
                  </a:cxn>
                </a:cxnLst>
                <a:rect l="l" t="t" r="r" b="b"/>
                <a:pathLst>
                  <a:path w="497541" h="934571" extrusionOk="0">
                    <a:moveTo>
                      <a:pt x="0" y="0"/>
                    </a:moveTo>
                    <a:lnTo>
                      <a:pt x="181535" y="322730"/>
                    </a:lnTo>
                    <a:lnTo>
                      <a:pt x="383241" y="658906"/>
                    </a:lnTo>
                    <a:lnTo>
                      <a:pt x="497541" y="934571"/>
                    </a:lnTo>
                  </a:path>
                </a:pathLst>
              </a:custGeom>
              <a:noFill/>
              <a:ln w="136525">
                <a:solidFill>
                  <a:srgbClr val="FFFF0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Freihandform: Form 12"/>
              <p:cNvSpPr/>
              <p:nvPr/>
            </p:nvSpPr>
            <p:spPr bwMode="auto">
              <a:xfrm>
                <a:off x="7713599" y="2153174"/>
                <a:ext cx="1607190" cy="1897684"/>
              </a:xfrm>
              <a:custGeom>
                <a:avLst/>
                <a:gdLst>
                  <a:gd name="connsiteX0" fmla="*/ 1512794 w 1512794"/>
                  <a:gd name="connsiteY0" fmla="*/ 672353 h 1196788"/>
                  <a:gd name="connsiteX1" fmla="*/ 1277471 w 1512794"/>
                  <a:gd name="connsiteY1" fmla="*/ 262217 h 1196788"/>
                  <a:gd name="connsiteX2" fmla="*/ 860612 w 1512794"/>
                  <a:gd name="connsiteY2" fmla="*/ 40341 h 1196788"/>
                  <a:gd name="connsiteX3" fmla="*/ 544606 w 1512794"/>
                  <a:gd name="connsiteY3" fmla="*/ 0 h 1196788"/>
                  <a:gd name="connsiteX4" fmla="*/ 188259 w 1512794"/>
                  <a:gd name="connsiteY4" fmla="*/ 0 h 1196788"/>
                  <a:gd name="connsiteX5" fmla="*/ 47065 w 1512794"/>
                  <a:gd name="connsiteY5" fmla="*/ 26894 h 1196788"/>
                  <a:gd name="connsiteX6" fmla="*/ 0 w 1512794"/>
                  <a:gd name="connsiteY6" fmla="*/ 168088 h 1196788"/>
                  <a:gd name="connsiteX7" fmla="*/ 6724 w 1512794"/>
                  <a:gd name="connsiteY7" fmla="*/ 477370 h 1196788"/>
                  <a:gd name="connsiteX8" fmla="*/ 188259 w 1512794"/>
                  <a:gd name="connsiteY8" fmla="*/ 887506 h 1196788"/>
                  <a:gd name="connsiteX9" fmla="*/ 302559 w 1512794"/>
                  <a:gd name="connsiteY9" fmla="*/ 1196788 h 1196788"/>
                  <a:gd name="connsiteX10" fmla="*/ 679077 w 1512794"/>
                  <a:gd name="connsiteY10" fmla="*/ 1028700 h 1196788"/>
                  <a:gd name="connsiteX11" fmla="*/ 1129553 w 1512794"/>
                  <a:gd name="connsiteY11" fmla="*/ 853888 h 1196788"/>
                  <a:gd name="connsiteX12" fmla="*/ 1445559 w 1512794"/>
                  <a:gd name="connsiteY12" fmla="*/ 679076 h 11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794" h="1196788" extrusionOk="0">
                    <a:moveTo>
                      <a:pt x="1512794" y="672353"/>
                    </a:moveTo>
                    <a:lnTo>
                      <a:pt x="1277471" y="262217"/>
                    </a:lnTo>
                    <a:lnTo>
                      <a:pt x="860612" y="40341"/>
                    </a:lnTo>
                    <a:lnTo>
                      <a:pt x="544606" y="0"/>
                    </a:lnTo>
                    <a:lnTo>
                      <a:pt x="188259" y="0"/>
                    </a:lnTo>
                    <a:lnTo>
                      <a:pt x="47065" y="26894"/>
                    </a:lnTo>
                    <a:lnTo>
                      <a:pt x="0" y="168088"/>
                    </a:lnTo>
                    <a:lnTo>
                      <a:pt x="6724" y="477370"/>
                    </a:lnTo>
                    <a:lnTo>
                      <a:pt x="188259" y="887506"/>
                    </a:lnTo>
                    <a:lnTo>
                      <a:pt x="302559" y="1196788"/>
                    </a:lnTo>
                    <a:lnTo>
                      <a:pt x="679077" y="1028700"/>
                    </a:lnTo>
                    <a:lnTo>
                      <a:pt x="1129553" y="853888"/>
                    </a:lnTo>
                    <a:lnTo>
                      <a:pt x="1445559" y="679076"/>
                    </a:lnTo>
                  </a:path>
                </a:pathLst>
              </a:custGeom>
              <a:noFill/>
              <a:ln w="25400">
                <a:solidFill>
                  <a:srgbClr val="FF0000">
                    <a:alpha val="50000"/>
                  </a:srgbClr>
                </a:solidFill>
                <a:prstDash val="sysDash"/>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4" name="Freihandform: Form 13"/>
            <p:cNvSpPr/>
            <p:nvPr/>
          </p:nvSpPr>
          <p:spPr bwMode="auto">
            <a:xfrm>
              <a:off x="8619565" y="4114800"/>
              <a:ext cx="396688" cy="510988"/>
            </a:xfrm>
            <a:custGeom>
              <a:avLst/>
              <a:gdLst>
                <a:gd name="connsiteX0" fmla="*/ 235323 w 396688"/>
                <a:gd name="connsiteY0" fmla="*/ 510988 h 510988"/>
                <a:gd name="connsiteX1" fmla="*/ 0 w 396688"/>
                <a:gd name="connsiteY1" fmla="*/ 40341 h 510988"/>
                <a:gd name="connsiteX2" fmla="*/ 80682 w 396688"/>
                <a:gd name="connsiteY2" fmla="*/ 0 h 510988"/>
                <a:gd name="connsiteX3" fmla="*/ 174812 w 396688"/>
                <a:gd name="connsiteY3" fmla="*/ 0 h 510988"/>
                <a:gd name="connsiteX4" fmla="*/ 255494 w 396688"/>
                <a:gd name="connsiteY4" fmla="*/ 100853 h 510988"/>
                <a:gd name="connsiteX5" fmla="*/ 342900 w 396688"/>
                <a:gd name="connsiteY5" fmla="*/ 228600 h 510988"/>
                <a:gd name="connsiteX6" fmla="*/ 396688 w 396688"/>
                <a:gd name="connsiteY6" fmla="*/ 463923 h 510988"/>
                <a:gd name="connsiteX7" fmla="*/ 295835 w 396688"/>
                <a:gd name="connsiteY7" fmla="*/ 490817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88" h="510988" extrusionOk="0">
                  <a:moveTo>
                    <a:pt x="235323" y="510988"/>
                  </a:moveTo>
                  <a:lnTo>
                    <a:pt x="0" y="40341"/>
                  </a:lnTo>
                  <a:lnTo>
                    <a:pt x="80682" y="0"/>
                  </a:lnTo>
                  <a:lnTo>
                    <a:pt x="174812" y="0"/>
                  </a:lnTo>
                  <a:lnTo>
                    <a:pt x="255494" y="100853"/>
                  </a:lnTo>
                  <a:lnTo>
                    <a:pt x="342900" y="228600"/>
                  </a:lnTo>
                  <a:lnTo>
                    <a:pt x="396688" y="463923"/>
                  </a:lnTo>
                  <a:lnTo>
                    <a:pt x="295835" y="490817"/>
                  </a:lnTo>
                </a:path>
              </a:pathLst>
            </a:custGeom>
            <a:noFill/>
            <a:ln w="25400">
              <a:solidFill>
                <a:srgbClr val="FF0000">
                  <a:alpha val="50000"/>
                </a:srgbClr>
              </a:solidFill>
              <a:prstDash val="sysDash"/>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34</a:t>
            </a:fld>
            <a:endParaRPr lang="de-DE" sz="1050">
              <a:solidFill>
                <a:schemeClr val="bg1">
                  <a:lumMod val="50000"/>
                </a:schemeClr>
              </a:solidFill>
            </a:endParaRPr>
          </a:p>
        </p:txBody>
      </p:sp>
      <p:sp>
        <p:nvSpPr>
          <p:cNvPr id="19"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Grafik 10"/>
          <p:cNvPicPr>
            <a:picLocks noChangeAspect="1"/>
          </p:cNvPicPr>
          <p:nvPr/>
        </p:nvPicPr>
        <p:blipFill>
          <a:blip r:embed="rId2"/>
          <a:srcRect t="790"/>
          <a:stretch/>
        </p:blipFill>
        <p:spPr bwMode="auto">
          <a:xfrm>
            <a:off x="2673512" y="3504013"/>
            <a:ext cx="7809653" cy="2797654"/>
          </a:xfrm>
          <a:prstGeom prst="rect">
            <a:avLst/>
          </a:prstGeom>
        </p:spPr>
      </p:pic>
      <p:sp>
        <p:nvSpPr>
          <p:cNvPr id="2" name="Titel 1"/>
          <p:cNvSpPr>
            <a:spLocks noGrp="1"/>
          </p:cNvSpPr>
          <p:nvPr>
            <p:ph type="title"/>
          </p:nvPr>
        </p:nvSpPr>
        <p:spPr bwMode="auto">
          <a:xfrm>
            <a:off x="5546770" y="816888"/>
            <a:ext cx="5915286" cy="706090"/>
          </a:xfrm>
        </p:spPr>
        <p:txBody>
          <a:bodyPr vert="horz" lIns="91440" tIns="45720" rIns="91440" bIns="45720" rtlCol="0" anchor="ctr">
            <a:normAutofit/>
          </a:bodyPr>
          <a:lstStyle/>
          <a:p>
            <a:pPr>
              <a:defRPr/>
            </a:pPr>
            <a:r>
              <a:rPr lang="de-DE" sz="2400"/>
              <a:t>Phase II: Maßnahme 1</a:t>
            </a:r>
            <a:endParaRPr/>
          </a:p>
        </p:txBody>
      </p:sp>
      <p:sp>
        <p:nvSpPr>
          <p:cNvPr id="12" name="Geschweifte Klammer links 11"/>
          <p:cNvSpPr/>
          <p:nvPr/>
        </p:nvSpPr>
        <p:spPr bwMode="auto">
          <a:xfrm>
            <a:off x="7590150" y="4971866"/>
            <a:ext cx="360947" cy="1209174"/>
          </a:xfrm>
          <a:prstGeom prst="leftBrace">
            <a:avLst>
              <a:gd name="adj1" fmla="val 50838"/>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13" name="Textfeld 12"/>
          <p:cNvSpPr txBox="1"/>
          <p:nvPr/>
        </p:nvSpPr>
        <p:spPr bwMode="auto">
          <a:xfrm>
            <a:off x="4860296" y="5391787"/>
            <a:ext cx="2426946" cy="369332"/>
          </a:xfrm>
          <a:prstGeom prst="rect">
            <a:avLst/>
          </a:prstGeom>
          <a:noFill/>
        </p:spPr>
        <p:txBody>
          <a:bodyPr wrap="none" rtlCol="0">
            <a:spAutoFit/>
          </a:bodyPr>
          <a:lstStyle/>
          <a:p>
            <a:pPr>
              <a:defRPr/>
            </a:pPr>
            <a:r>
              <a:rPr lang="de-DE"/>
              <a:t>210,2 - 208,8 = ca. 1,4m</a:t>
            </a:r>
            <a:endParaRPr/>
          </a:p>
        </p:txBody>
      </p:sp>
      <p:cxnSp>
        <p:nvCxnSpPr>
          <p:cNvPr id="14" name="Gerader Verbinder 13"/>
          <p:cNvCxnSpPr>
            <a:cxnSpLocks/>
          </p:cNvCxnSpPr>
          <p:nvPr/>
        </p:nvCxnSpPr>
        <p:spPr bwMode="auto">
          <a:xfrm>
            <a:off x="7373309" y="4893246"/>
            <a:ext cx="226220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bwMode="auto">
          <a:xfrm>
            <a:off x="7373309" y="4496756"/>
            <a:ext cx="1205779" cy="369332"/>
          </a:xfrm>
          <a:prstGeom prst="rect">
            <a:avLst/>
          </a:prstGeom>
          <a:noFill/>
        </p:spPr>
        <p:txBody>
          <a:bodyPr wrap="none" rtlCol="0">
            <a:spAutoFit/>
          </a:bodyPr>
          <a:lstStyle/>
          <a:p>
            <a:pPr>
              <a:defRPr/>
            </a:pPr>
            <a:r>
              <a:rPr lang="de-DE"/>
              <a:t>210,2 NHN</a:t>
            </a:r>
            <a:endParaRPr/>
          </a:p>
        </p:txBody>
      </p:sp>
      <p:pic>
        <p:nvPicPr>
          <p:cNvPr id="23" name="Grafik 22"/>
          <p:cNvPicPr>
            <a:picLocks noChangeAspect="1"/>
          </p:cNvPicPr>
          <p:nvPr/>
        </p:nvPicPr>
        <p:blipFill>
          <a:blip r:embed="rId3"/>
          <a:srcRect r="1864" b="5257"/>
          <a:stretch/>
        </p:blipFill>
        <p:spPr bwMode="auto">
          <a:xfrm>
            <a:off x="119965" y="274638"/>
            <a:ext cx="5107093" cy="3715033"/>
          </a:xfrm>
          <a:prstGeom prst="rect">
            <a:avLst/>
          </a:prstGeom>
        </p:spPr>
      </p:pic>
      <p:sp>
        <p:nvSpPr>
          <p:cNvPr id="24" name="Geschweifte Klammer links 23"/>
          <p:cNvSpPr/>
          <p:nvPr/>
        </p:nvSpPr>
        <p:spPr bwMode="auto">
          <a:xfrm rot="7867152">
            <a:off x="3389845" y="138449"/>
            <a:ext cx="657391" cy="2239658"/>
          </a:xfrm>
          <a:prstGeom prst="leftBrace">
            <a:avLst>
              <a:gd name="adj1" fmla="val 54679"/>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5" name="Textfeld 24"/>
          <p:cNvSpPr txBox="1"/>
          <p:nvPr/>
        </p:nvSpPr>
        <p:spPr bwMode="auto">
          <a:xfrm>
            <a:off x="3747601" y="632222"/>
            <a:ext cx="830677" cy="369332"/>
          </a:xfrm>
          <a:prstGeom prst="rect">
            <a:avLst/>
          </a:prstGeom>
          <a:noFill/>
        </p:spPr>
        <p:txBody>
          <a:bodyPr wrap="none" rtlCol="0">
            <a:spAutoFit/>
          </a:bodyPr>
          <a:lstStyle/>
          <a:p>
            <a:pPr>
              <a:defRPr/>
            </a:pPr>
            <a:r>
              <a:rPr lang="de-DE"/>
              <a:t>54,0 m</a:t>
            </a:r>
            <a:endParaRPr/>
          </a:p>
        </p:txBody>
      </p:sp>
      <p:sp>
        <p:nvSpPr>
          <p:cNvPr id="26" name="Geschweifte Klammer links 25"/>
          <p:cNvSpPr/>
          <p:nvPr/>
        </p:nvSpPr>
        <p:spPr bwMode="auto">
          <a:xfrm rot="13863803">
            <a:off x="4020840" y="2387659"/>
            <a:ext cx="657391" cy="569255"/>
          </a:xfrm>
          <a:prstGeom prst="leftBrace">
            <a:avLst>
              <a:gd name="adj1" fmla="val 13881"/>
              <a:gd name="adj2" fmla="val 54799"/>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7" name="Textfeld 26"/>
          <p:cNvSpPr txBox="1"/>
          <p:nvPr/>
        </p:nvSpPr>
        <p:spPr bwMode="auto">
          <a:xfrm>
            <a:off x="4489281" y="2737505"/>
            <a:ext cx="830677" cy="369332"/>
          </a:xfrm>
          <a:prstGeom prst="rect">
            <a:avLst/>
          </a:prstGeom>
          <a:noFill/>
        </p:spPr>
        <p:txBody>
          <a:bodyPr wrap="none" rtlCol="0">
            <a:spAutoFit/>
          </a:bodyPr>
          <a:lstStyle/>
          <a:p>
            <a:pPr>
              <a:defRPr/>
            </a:pPr>
            <a:r>
              <a:rPr lang="de-DE"/>
              <a:t>17,0 m</a:t>
            </a:r>
            <a:endParaRPr/>
          </a:p>
        </p:txBody>
      </p:sp>
      <p:sp>
        <p:nvSpPr>
          <p:cNvPr id="28" name="Textfeld 27"/>
          <p:cNvSpPr txBox="1"/>
          <p:nvPr/>
        </p:nvSpPr>
        <p:spPr bwMode="auto">
          <a:xfrm>
            <a:off x="1338070" y="1438201"/>
            <a:ext cx="1628459" cy="1200329"/>
          </a:xfrm>
          <a:prstGeom prst="rect">
            <a:avLst/>
          </a:prstGeom>
          <a:noFill/>
        </p:spPr>
        <p:txBody>
          <a:bodyPr wrap="none" rtlCol="0">
            <a:spAutoFit/>
          </a:bodyPr>
          <a:lstStyle/>
          <a:p>
            <a:pPr>
              <a:defRPr/>
            </a:pPr>
            <a:r>
              <a:rPr lang="de-DE">
                <a:solidFill>
                  <a:schemeClr val="bg1">
                    <a:lumMod val="95000"/>
                  </a:schemeClr>
                </a:solidFill>
              </a:rPr>
              <a:t>V = 1.477 m³</a:t>
            </a:r>
            <a:endParaRPr/>
          </a:p>
          <a:p>
            <a:pPr>
              <a:defRPr/>
            </a:pPr>
            <a:r>
              <a:rPr lang="de-DE">
                <a:solidFill>
                  <a:schemeClr val="bg1">
                    <a:lumMod val="95000"/>
                  </a:schemeClr>
                </a:solidFill>
              </a:rPr>
              <a:t>A = 3.784 m²</a:t>
            </a:r>
            <a:endParaRPr/>
          </a:p>
          <a:p>
            <a:pPr>
              <a:defRPr/>
            </a:pPr>
            <a:r>
              <a:rPr lang="de-DE">
                <a:solidFill>
                  <a:schemeClr val="bg1">
                    <a:lumMod val="95000"/>
                  </a:schemeClr>
                </a:solidFill>
              </a:rPr>
              <a:t>Hm = 39 cm</a:t>
            </a:r>
            <a:endParaRPr/>
          </a:p>
          <a:p>
            <a:pPr>
              <a:defRPr/>
            </a:pPr>
            <a:r>
              <a:rPr lang="de-DE">
                <a:solidFill>
                  <a:schemeClr val="bg1">
                    <a:lumMod val="95000"/>
                  </a:schemeClr>
                </a:solidFill>
              </a:rPr>
              <a:t>Hmax = 120 cm</a:t>
            </a:r>
            <a:endParaRPr/>
          </a:p>
        </p:txBody>
      </p:sp>
      <p:pic>
        <p:nvPicPr>
          <p:cNvPr id="9" name="Grafik 8"/>
          <p:cNvPicPr>
            <a:picLocks noChangeAspect="1"/>
          </p:cNvPicPr>
          <p:nvPr/>
        </p:nvPicPr>
        <p:blipFill>
          <a:blip r:embed="rId4"/>
          <a:stretch/>
        </p:blipFill>
        <p:spPr bwMode="auto">
          <a:xfrm>
            <a:off x="5631886" y="1659249"/>
            <a:ext cx="5745054" cy="2179158"/>
          </a:xfrm>
          <a:prstGeom prst="rect">
            <a:avLst/>
          </a:prstGeom>
        </p:spPr>
      </p:pic>
      <p:pic>
        <p:nvPicPr>
          <p:cNvPr id="29" name="Grafik 28"/>
          <p:cNvPicPr>
            <a:picLocks noChangeAspect="1"/>
          </p:cNvPicPr>
          <p:nvPr/>
        </p:nvPicPr>
        <p:blipFill>
          <a:blip r:embed="rId5"/>
          <a:stretch/>
        </p:blipFill>
        <p:spPr bwMode="auto">
          <a:xfrm>
            <a:off x="119965" y="3170407"/>
            <a:ext cx="933579" cy="819263"/>
          </a:xfrm>
          <a:prstGeom prst="rect">
            <a:avLst/>
          </a:prstGeom>
        </p:spPr>
      </p:pic>
      <p:sp>
        <p:nvSpPr>
          <p:cNvPr id="1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35</a:t>
            </a:fld>
            <a:endParaRPr lang="de-DE" sz="1050">
              <a:solidFill>
                <a:schemeClr val="bg1">
                  <a:lumMod val="50000"/>
                </a:schemeClr>
              </a:solidFill>
            </a:endParaRPr>
          </a:p>
        </p:txBody>
      </p:sp>
      <p:sp>
        <p:nvSpPr>
          <p:cNvPr id="22"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1520" y="497858"/>
            <a:ext cx="8587811" cy="1325563"/>
          </a:xfrm>
        </p:spPr>
        <p:txBody>
          <a:bodyPr vert="horz" lIns="91440" tIns="45720" rIns="91440" bIns="45720" rtlCol="0" anchor="ctr">
            <a:normAutofit/>
          </a:bodyPr>
          <a:lstStyle/>
          <a:p>
            <a:pPr>
              <a:defRPr/>
            </a:pPr>
            <a:r>
              <a:rPr lang="de-DE" sz="2400"/>
              <a:t>Phase II: Maßnahme 2</a:t>
            </a:r>
            <a:endParaRPr sz="2400"/>
          </a:p>
        </p:txBody>
      </p:sp>
      <p:sp>
        <p:nvSpPr>
          <p:cNvPr id="3" name="Inhaltsplatzhalter 2"/>
          <p:cNvSpPr>
            <a:spLocks noGrp="1"/>
          </p:cNvSpPr>
          <p:nvPr>
            <p:ph idx="1"/>
          </p:nvPr>
        </p:nvSpPr>
        <p:spPr bwMode="auto">
          <a:xfrm>
            <a:off x="838200" y="1741244"/>
            <a:ext cx="4908571" cy="4280919"/>
          </a:xfrm>
        </p:spPr>
        <p:txBody>
          <a:bodyPr>
            <a:normAutofit/>
          </a:bodyPr>
          <a:lstStyle/>
          <a:p>
            <a:pPr>
              <a:defRPr/>
            </a:pPr>
            <a:r>
              <a:rPr lang="de-DE" sz="1800"/>
              <a:t>Es wird ein Riegel in Form eines kleinen Erdwalls (ca. 1m) errichtet.</a:t>
            </a:r>
            <a:endParaRPr sz="1800"/>
          </a:p>
          <a:p>
            <a:pPr>
              <a:defRPr/>
            </a:pPr>
            <a:r>
              <a:rPr lang="de-DE" sz="1800"/>
              <a:t>Als Durchlass verbleibt ein Kastenquerschnitt 30 x 30 mit offener Sohle</a:t>
            </a:r>
            <a:endParaRPr sz="1800"/>
          </a:p>
          <a:p>
            <a:pPr>
              <a:defRPr/>
            </a:pPr>
            <a:r>
              <a:rPr lang="de-DE" sz="1800"/>
              <a:t>Bei Starkregen kann sich in diesem Bereich ein Rückstaukeil ausbilden und Wasser zurückhalten. </a:t>
            </a:r>
            <a:endParaRPr sz="1800"/>
          </a:p>
        </p:txBody>
      </p:sp>
      <p:grpSp>
        <p:nvGrpSpPr>
          <p:cNvPr id="9" name="Gruppieren 8"/>
          <p:cNvGrpSpPr/>
          <p:nvPr/>
        </p:nvGrpSpPr>
        <p:grpSpPr bwMode="auto">
          <a:xfrm>
            <a:off x="5821833" y="1741244"/>
            <a:ext cx="5526256" cy="4718621"/>
            <a:chOff x="5974472" y="1268761"/>
            <a:chExt cx="5526256" cy="4718621"/>
          </a:xfrm>
        </p:grpSpPr>
        <p:grpSp>
          <p:nvGrpSpPr>
            <p:cNvPr id="7" name="Gruppieren 6"/>
            <p:cNvGrpSpPr/>
            <p:nvPr/>
          </p:nvGrpSpPr>
          <p:grpSpPr bwMode="auto">
            <a:xfrm>
              <a:off x="5974472" y="1268761"/>
              <a:ext cx="5526256" cy="4718621"/>
              <a:chOff x="5974472" y="1268761"/>
              <a:chExt cx="5526256" cy="4718621"/>
            </a:xfrm>
          </p:grpSpPr>
          <p:pic>
            <p:nvPicPr>
              <p:cNvPr id="8" name="Grafik 7"/>
              <p:cNvPicPr>
                <a:picLocks noChangeAspect="1"/>
              </p:cNvPicPr>
              <p:nvPr/>
            </p:nvPicPr>
            <p:blipFill>
              <a:blip r:embed="rId2"/>
              <a:stretch/>
            </p:blipFill>
            <p:spPr bwMode="auto">
              <a:xfrm>
                <a:off x="5974472" y="1268761"/>
                <a:ext cx="5526256" cy="4718621"/>
              </a:xfrm>
              <a:prstGeom prst="rect">
                <a:avLst/>
              </a:prstGeom>
            </p:spPr>
          </p:pic>
          <p:sp>
            <p:nvSpPr>
              <p:cNvPr id="10" name="Freihandform: Form 9"/>
              <p:cNvSpPr/>
              <p:nvPr/>
            </p:nvSpPr>
            <p:spPr bwMode="auto">
              <a:xfrm>
                <a:off x="8464925" y="3173104"/>
                <a:ext cx="1463822" cy="652584"/>
              </a:xfrm>
              <a:custGeom>
                <a:avLst/>
                <a:gdLst>
                  <a:gd name="connsiteX0" fmla="*/ 0 w 907677"/>
                  <a:gd name="connsiteY0" fmla="*/ 396688 h 396688"/>
                  <a:gd name="connsiteX1" fmla="*/ 907677 w 907677"/>
                  <a:gd name="connsiteY1" fmla="*/ 0 h 396688"/>
                </a:gdLst>
                <a:ahLst/>
                <a:cxnLst>
                  <a:cxn ang="0">
                    <a:pos x="connsiteX0" y="connsiteY0"/>
                  </a:cxn>
                  <a:cxn ang="0">
                    <a:pos x="connsiteX1" y="connsiteY1"/>
                  </a:cxn>
                </a:cxnLst>
                <a:rect l="l" t="t" r="r" b="b"/>
                <a:pathLst>
                  <a:path w="907677" h="396688" extrusionOk="0">
                    <a:moveTo>
                      <a:pt x="0" y="396688"/>
                    </a:moveTo>
                    <a:lnTo>
                      <a:pt x="907677" y="0"/>
                    </a:lnTo>
                  </a:path>
                </a:pathLst>
              </a:custGeom>
              <a:noFill/>
              <a:ln w="165100">
                <a:solidFill>
                  <a:srgbClr val="00B05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1" name="Freihandform: Form 10"/>
            <p:cNvSpPr/>
            <p:nvPr/>
          </p:nvSpPr>
          <p:spPr bwMode="auto">
            <a:xfrm>
              <a:off x="8304663" y="2408830"/>
              <a:ext cx="1549021" cy="1296537"/>
            </a:xfrm>
            <a:custGeom>
              <a:avLst/>
              <a:gdLst>
                <a:gd name="connsiteX0" fmla="*/ 293427 w 1549021"/>
                <a:gd name="connsiteY0" fmla="*/ 1173707 h 1296537"/>
                <a:gd name="connsiteX1" fmla="*/ 1549021 w 1549021"/>
                <a:gd name="connsiteY1" fmla="*/ 682388 h 1296537"/>
                <a:gd name="connsiteX2" fmla="*/ 1289713 w 1549021"/>
                <a:gd name="connsiteY2" fmla="*/ 313898 h 1296537"/>
                <a:gd name="connsiteX3" fmla="*/ 900752 w 1549021"/>
                <a:gd name="connsiteY3" fmla="*/ 136477 h 1296537"/>
                <a:gd name="connsiteX4" fmla="*/ 532262 w 1549021"/>
                <a:gd name="connsiteY4" fmla="*/ 0 h 1296537"/>
                <a:gd name="connsiteX5" fmla="*/ 279779 w 1549021"/>
                <a:gd name="connsiteY5" fmla="*/ 40943 h 1296537"/>
                <a:gd name="connsiteX6" fmla="*/ 232012 w 1549021"/>
                <a:gd name="connsiteY6" fmla="*/ 61415 h 1296537"/>
                <a:gd name="connsiteX7" fmla="*/ 61415 w 1549021"/>
                <a:gd name="connsiteY7" fmla="*/ 416257 h 1296537"/>
                <a:gd name="connsiteX8" fmla="*/ 0 w 1549021"/>
                <a:gd name="connsiteY8" fmla="*/ 668740 h 1296537"/>
                <a:gd name="connsiteX9" fmla="*/ 0 w 1549021"/>
                <a:gd name="connsiteY9" fmla="*/ 934871 h 1296537"/>
                <a:gd name="connsiteX10" fmla="*/ 122830 w 1549021"/>
                <a:gd name="connsiteY10" fmla="*/ 1296537 h 1296537"/>
                <a:gd name="connsiteX11" fmla="*/ 293427 w 1549021"/>
                <a:gd name="connsiteY11" fmla="*/ 1173707 h 12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9021" h="1296537" extrusionOk="0">
                  <a:moveTo>
                    <a:pt x="293427" y="1173707"/>
                  </a:moveTo>
                  <a:lnTo>
                    <a:pt x="1549021" y="682388"/>
                  </a:lnTo>
                  <a:lnTo>
                    <a:pt x="1289713" y="313898"/>
                  </a:lnTo>
                  <a:lnTo>
                    <a:pt x="900752" y="136477"/>
                  </a:lnTo>
                  <a:lnTo>
                    <a:pt x="532262" y="0"/>
                  </a:lnTo>
                  <a:lnTo>
                    <a:pt x="279779" y="40943"/>
                  </a:lnTo>
                  <a:lnTo>
                    <a:pt x="232012" y="61415"/>
                  </a:lnTo>
                  <a:lnTo>
                    <a:pt x="61415" y="416257"/>
                  </a:lnTo>
                  <a:lnTo>
                    <a:pt x="0" y="668740"/>
                  </a:lnTo>
                  <a:lnTo>
                    <a:pt x="0" y="934871"/>
                  </a:lnTo>
                  <a:lnTo>
                    <a:pt x="122830" y="1296537"/>
                  </a:lnTo>
                  <a:lnTo>
                    <a:pt x="293427" y="1173707"/>
                  </a:lnTo>
                  <a:close/>
                </a:path>
              </a:pathLst>
            </a:custGeom>
            <a:noFill/>
            <a:ln w="25400">
              <a:solidFill>
                <a:srgbClr val="FF0000">
                  <a:alpha val="50000"/>
                </a:srgbClr>
              </a:solidFill>
              <a:prstDash val="sysDash"/>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4"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36</a:t>
            </a:fld>
            <a:endParaRPr lang="de-DE" sz="1050">
              <a:solidFill>
                <a:schemeClr val="bg1">
                  <a:lumMod val="50000"/>
                </a:schemeClr>
              </a:solidFill>
            </a:endParaRPr>
          </a:p>
        </p:txBody>
      </p:sp>
      <p:sp>
        <p:nvSpPr>
          <p:cNvPr id="15"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Phase II: Maßnahme 2</a:t>
            </a:r>
            <a:endParaRPr sz="2400"/>
          </a:p>
        </p:txBody>
      </p:sp>
      <p:pic>
        <p:nvPicPr>
          <p:cNvPr id="7" name="Grafik 6"/>
          <p:cNvPicPr>
            <a:picLocks noChangeAspect="1"/>
          </p:cNvPicPr>
          <p:nvPr/>
        </p:nvPicPr>
        <p:blipFill>
          <a:blip r:embed="rId2"/>
          <a:stretch/>
        </p:blipFill>
        <p:spPr bwMode="auto">
          <a:xfrm>
            <a:off x="625084" y="4263432"/>
            <a:ext cx="6305035" cy="2325536"/>
          </a:xfrm>
          <a:prstGeom prst="rect">
            <a:avLst/>
          </a:prstGeom>
        </p:spPr>
      </p:pic>
      <p:cxnSp>
        <p:nvCxnSpPr>
          <p:cNvPr id="8" name="Gerader Verbinder 7"/>
          <p:cNvCxnSpPr>
            <a:cxnSpLocks/>
          </p:cNvCxnSpPr>
          <p:nvPr/>
        </p:nvCxnSpPr>
        <p:spPr bwMode="auto">
          <a:xfrm>
            <a:off x="1237380" y="5280128"/>
            <a:ext cx="431332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bwMode="auto">
          <a:xfrm>
            <a:off x="1346759" y="4972351"/>
            <a:ext cx="1348384" cy="307777"/>
          </a:xfrm>
          <a:prstGeom prst="rect">
            <a:avLst/>
          </a:prstGeom>
          <a:noFill/>
        </p:spPr>
        <p:txBody>
          <a:bodyPr wrap="square" rtlCol="0">
            <a:spAutoFit/>
          </a:bodyPr>
          <a:lstStyle/>
          <a:p>
            <a:pPr>
              <a:defRPr/>
            </a:pPr>
            <a:r>
              <a:rPr lang="de-DE" sz="1400"/>
              <a:t>213,5 NHN</a:t>
            </a:r>
            <a:endParaRPr sz="1400"/>
          </a:p>
        </p:txBody>
      </p:sp>
      <p:sp>
        <p:nvSpPr>
          <p:cNvPr id="10" name="Geschweifte Klammer links 9"/>
          <p:cNvSpPr/>
          <p:nvPr/>
        </p:nvSpPr>
        <p:spPr bwMode="auto">
          <a:xfrm>
            <a:off x="3637118" y="5061466"/>
            <a:ext cx="360947" cy="1142966"/>
          </a:xfrm>
          <a:prstGeom prst="leftBrace">
            <a:avLst>
              <a:gd name="adj1" fmla="val 35537"/>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11" name="Textfeld 10"/>
          <p:cNvSpPr txBox="1"/>
          <p:nvPr/>
        </p:nvSpPr>
        <p:spPr bwMode="auto">
          <a:xfrm>
            <a:off x="1466994" y="5434016"/>
            <a:ext cx="2114169" cy="307777"/>
          </a:xfrm>
          <a:prstGeom prst="rect">
            <a:avLst/>
          </a:prstGeom>
          <a:noFill/>
        </p:spPr>
        <p:txBody>
          <a:bodyPr wrap="none" rtlCol="0">
            <a:spAutoFit/>
          </a:bodyPr>
          <a:lstStyle/>
          <a:p>
            <a:pPr>
              <a:defRPr/>
            </a:pPr>
            <a:r>
              <a:rPr lang="de-DE" sz="1400"/>
              <a:t>213,5 - 211,7 = ca. 1,8m</a:t>
            </a:r>
            <a:endParaRPr sz="1400"/>
          </a:p>
        </p:txBody>
      </p:sp>
      <p:sp>
        <p:nvSpPr>
          <p:cNvPr id="12" name="Textfeld 11"/>
          <p:cNvSpPr txBox="1"/>
          <p:nvPr/>
        </p:nvSpPr>
        <p:spPr bwMode="auto">
          <a:xfrm>
            <a:off x="5732688" y="4517501"/>
            <a:ext cx="721672" cy="307777"/>
          </a:xfrm>
          <a:prstGeom prst="rect">
            <a:avLst/>
          </a:prstGeom>
          <a:noFill/>
        </p:spPr>
        <p:txBody>
          <a:bodyPr wrap="none" rtlCol="0">
            <a:spAutoFit/>
          </a:bodyPr>
          <a:lstStyle/>
          <a:p>
            <a:pPr>
              <a:defRPr/>
            </a:pPr>
            <a:r>
              <a:rPr lang="de-DE" sz="1400"/>
              <a:t>Straße</a:t>
            </a:r>
            <a:endParaRPr sz="1400"/>
          </a:p>
        </p:txBody>
      </p:sp>
      <p:cxnSp>
        <p:nvCxnSpPr>
          <p:cNvPr id="14" name="Gerader Verbinder 13"/>
          <p:cNvCxnSpPr>
            <a:cxnSpLocks/>
          </p:cNvCxnSpPr>
          <p:nvPr/>
        </p:nvCxnSpPr>
        <p:spPr bwMode="auto">
          <a:xfrm flipH="1">
            <a:off x="5928946" y="4839077"/>
            <a:ext cx="411174" cy="0"/>
          </a:xfrm>
          <a:prstGeom prst="line">
            <a:avLst/>
          </a:prstGeom>
          <a:ln w="98425">
            <a:solidFill>
              <a:schemeClr val="accent5">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3"/>
          <a:stretch/>
        </p:blipFill>
        <p:spPr bwMode="auto">
          <a:xfrm>
            <a:off x="838198" y="1765743"/>
            <a:ext cx="5324973" cy="2386391"/>
          </a:xfrm>
          <a:prstGeom prst="rect">
            <a:avLst/>
          </a:prstGeom>
        </p:spPr>
      </p:pic>
      <p:pic>
        <p:nvPicPr>
          <p:cNvPr id="19" name="Grafik 18"/>
          <p:cNvPicPr>
            <a:picLocks noChangeAspect="1"/>
          </p:cNvPicPr>
          <p:nvPr/>
        </p:nvPicPr>
        <p:blipFill>
          <a:blip r:embed="rId4"/>
          <a:srcRect t="4385"/>
          <a:stretch/>
        </p:blipFill>
        <p:spPr bwMode="auto">
          <a:xfrm>
            <a:off x="7295024" y="3756659"/>
            <a:ext cx="4088829" cy="2688597"/>
          </a:xfrm>
          <a:prstGeom prst="rect">
            <a:avLst/>
          </a:prstGeom>
        </p:spPr>
      </p:pic>
      <p:sp>
        <p:nvSpPr>
          <p:cNvPr id="20" name="Textfeld 19"/>
          <p:cNvSpPr txBox="1"/>
          <p:nvPr/>
        </p:nvSpPr>
        <p:spPr bwMode="auto">
          <a:xfrm>
            <a:off x="8525209" y="4528104"/>
            <a:ext cx="2017980" cy="1077218"/>
          </a:xfrm>
          <a:prstGeom prst="rect">
            <a:avLst/>
          </a:prstGeom>
          <a:noFill/>
        </p:spPr>
        <p:txBody>
          <a:bodyPr wrap="square" rtlCol="0">
            <a:spAutoFit/>
          </a:bodyPr>
          <a:lstStyle/>
          <a:p>
            <a:pPr>
              <a:defRPr/>
            </a:pPr>
            <a:r>
              <a:rPr lang="de-DE" sz="1600">
                <a:solidFill>
                  <a:schemeClr val="bg1">
                    <a:lumMod val="95000"/>
                  </a:schemeClr>
                </a:solidFill>
              </a:rPr>
              <a:t>V = 1.260 m³</a:t>
            </a:r>
            <a:endParaRPr/>
          </a:p>
          <a:p>
            <a:pPr>
              <a:defRPr/>
            </a:pPr>
            <a:r>
              <a:rPr lang="de-DE" sz="1600">
                <a:solidFill>
                  <a:schemeClr val="bg1">
                    <a:lumMod val="95000"/>
                  </a:schemeClr>
                </a:solidFill>
              </a:rPr>
              <a:t>A = 1.774 m²</a:t>
            </a:r>
            <a:endParaRPr/>
          </a:p>
          <a:p>
            <a:pPr>
              <a:defRPr/>
            </a:pPr>
            <a:r>
              <a:rPr lang="de-DE" sz="1600">
                <a:solidFill>
                  <a:schemeClr val="bg1">
                    <a:lumMod val="95000"/>
                  </a:schemeClr>
                </a:solidFill>
              </a:rPr>
              <a:t>Hm = 71 cm</a:t>
            </a:r>
            <a:endParaRPr/>
          </a:p>
          <a:p>
            <a:pPr>
              <a:defRPr/>
            </a:pPr>
            <a:r>
              <a:rPr lang="de-DE" sz="1600">
                <a:solidFill>
                  <a:schemeClr val="bg1">
                    <a:lumMod val="95000"/>
                  </a:schemeClr>
                </a:solidFill>
              </a:rPr>
              <a:t>Hmax = 189 cm</a:t>
            </a:r>
            <a:endParaRPr/>
          </a:p>
        </p:txBody>
      </p:sp>
      <p:grpSp>
        <p:nvGrpSpPr>
          <p:cNvPr id="15" name="Gruppieren 14"/>
          <p:cNvGrpSpPr>
            <a:grpSpLocks noChangeAspect="1"/>
          </p:cNvGrpSpPr>
          <p:nvPr/>
        </p:nvGrpSpPr>
        <p:grpSpPr bwMode="auto">
          <a:xfrm>
            <a:off x="8313139" y="1765743"/>
            <a:ext cx="3070715" cy="1956668"/>
            <a:chOff x="7663188" y="530455"/>
            <a:chExt cx="4088830" cy="2770447"/>
          </a:xfrm>
        </p:grpSpPr>
        <p:pic>
          <p:nvPicPr>
            <p:cNvPr id="17" name="Grafik 16"/>
            <p:cNvPicPr>
              <a:picLocks noChangeAspect="1"/>
            </p:cNvPicPr>
            <p:nvPr/>
          </p:nvPicPr>
          <p:blipFill>
            <a:blip r:embed="rId5"/>
            <a:stretch/>
          </p:blipFill>
          <p:spPr bwMode="auto">
            <a:xfrm>
              <a:off x="7663188" y="530455"/>
              <a:ext cx="4088830" cy="2770447"/>
            </a:xfrm>
            <a:prstGeom prst="rect">
              <a:avLst/>
            </a:prstGeom>
          </p:spPr>
        </p:pic>
        <p:grpSp>
          <p:nvGrpSpPr>
            <p:cNvPr id="22" name="Gruppieren 21"/>
            <p:cNvGrpSpPr/>
            <p:nvPr/>
          </p:nvGrpSpPr>
          <p:grpSpPr bwMode="auto">
            <a:xfrm>
              <a:off x="9091978" y="2475959"/>
              <a:ext cx="2393988" cy="571398"/>
              <a:chOff x="8888368" y="2785242"/>
              <a:chExt cx="2393988" cy="571398"/>
            </a:xfrm>
          </p:grpSpPr>
          <p:sp>
            <p:nvSpPr>
              <p:cNvPr id="23" name="Geschweifte Klammer rechts 22"/>
              <p:cNvSpPr/>
              <p:nvPr/>
            </p:nvSpPr>
            <p:spPr bwMode="auto">
              <a:xfrm rot="3242190">
                <a:off x="9976370" y="1697240"/>
                <a:ext cx="217983" cy="2393988"/>
              </a:xfrm>
              <a:prstGeom prst="rightBrace">
                <a:avLst>
                  <a:gd name="adj1" fmla="val 44852"/>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4" name="Textfeld 23"/>
              <p:cNvSpPr txBox="1"/>
              <p:nvPr/>
            </p:nvSpPr>
            <p:spPr bwMode="auto">
              <a:xfrm>
                <a:off x="9817151" y="2987308"/>
                <a:ext cx="655948" cy="369332"/>
              </a:xfrm>
              <a:prstGeom prst="rect">
                <a:avLst/>
              </a:prstGeom>
              <a:noFill/>
            </p:spPr>
            <p:txBody>
              <a:bodyPr wrap="none" rtlCol="0">
                <a:spAutoFit/>
              </a:bodyPr>
              <a:lstStyle/>
              <a:p>
                <a:pPr>
                  <a:defRPr/>
                </a:pPr>
                <a:r>
                  <a:rPr lang="de-DE"/>
                  <a:t>55 m</a:t>
                </a:r>
                <a:endParaRPr/>
              </a:p>
            </p:txBody>
          </p:sp>
        </p:grpSp>
      </p:grpSp>
      <p:pic>
        <p:nvPicPr>
          <p:cNvPr id="18" name="Grafik 17"/>
          <p:cNvPicPr>
            <a:picLocks noChangeAspect="1"/>
          </p:cNvPicPr>
          <p:nvPr/>
        </p:nvPicPr>
        <p:blipFill>
          <a:blip r:embed="rId6"/>
          <a:stretch/>
        </p:blipFill>
        <p:spPr bwMode="auto">
          <a:xfrm>
            <a:off x="10365740" y="5506140"/>
            <a:ext cx="962159" cy="876421"/>
          </a:xfrm>
          <a:prstGeom prst="rect">
            <a:avLst/>
          </a:prstGeom>
        </p:spPr>
      </p:pic>
      <p:sp>
        <p:nvSpPr>
          <p:cNvPr id="27"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
        <p:nvSpPr>
          <p:cNvPr id="2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37</a:t>
            </a:fld>
            <a:endParaRPr lang="de-DE" sz="105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Phase II: Maßnahme 2 (Varianten)</a:t>
            </a:r>
            <a:endParaRPr sz="2400"/>
          </a:p>
        </p:txBody>
      </p:sp>
      <p:sp>
        <p:nvSpPr>
          <p:cNvPr id="3" name="Inhaltsplatzhalter 2"/>
          <p:cNvSpPr>
            <a:spLocks noGrp="1"/>
          </p:cNvSpPr>
          <p:nvPr>
            <p:ph idx="1"/>
          </p:nvPr>
        </p:nvSpPr>
        <p:spPr bwMode="auto">
          <a:xfrm>
            <a:off x="780758" y="1802422"/>
            <a:ext cx="4321047" cy="4280919"/>
          </a:xfrm>
        </p:spPr>
        <p:txBody>
          <a:bodyPr>
            <a:normAutofit/>
          </a:bodyPr>
          <a:lstStyle/>
          <a:p>
            <a:pPr>
              <a:defRPr/>
            </a:pPr>
            <a:r>
              <a:rPr lang="de-DE" sz="1800"/>
              <a:t>Durch eine auf ca. 1,0 m reduzierte Dammhöhe wird das Einstauvolumen deutlich reduziert</a:t>
            </a:r>
            <a:endParaRPr sz="1800"/>
          </a:p>
        </p:txBody>
      </p:sp>
      <p:grpSp>
        <p:nvGrpSpPr>
          <p:cNvPr id="14" name="Gruppieren 13"/>
          <p:cNvGrpSpPr/>
          <p:nvPr/>
        </p:nvGrpSpPr>
        <p:grpSpPr bwMode="auto">
          <a:xfrm>
            <a:off x="5021580" y="1755423"/>
            <a:ext cx="6304249" cy="1879317"/>
            <a:chOff x="196096" y="3972192"/>
            <a:chExt cx="6305035" cy="2325536"/>
          </a:xfrm>
        </p:grpSpPr>
        <p:pic>
          <p:nvPicPr>
            <p:cNvPr id="7" name="Grafik 6"/>
            <p:cNvPicPr>
              <a:picLocks noChangeAspect="1"/>
            </p:cNvPicPr>
            <p:nvPr/>
          </p:nvPicPr>
          <p:blipFill>
            <a:blip r:embed="rId2"/>
            <a:stretch/>
          </p:blipFill>
          <p:spPr bwMode="auto">
            <a:xfrm>
              <a:off x="196096" y="3972192"/>
              <a:ext cx="6305035" cy="2325536"/>
            </a:xfrm>
            <a:prstGeom prst="rect">
              <a:avLst/>
            </a:prstGeom>
          </p:spPr>
        </p:pic>
        <p:cxnSp>
          <p:nvCxnSpPr>
            <p:cNvPr id="8" name="Gerader Verbinder 7"/>
            <p:cNvCxnSpPr>
              <a:cxnSpLocks/>
            </p:cNvCxnSpPr>
            <p:nvPr/>
          </p:nvCxnSpPr>
          <p:spPr bwMode="auto">
            <a:xfrm>
              <a:off x="808392" y="4988888"/>
              <a:ext cx="4313321" cy="0"/>
            </a:xfrm>
            <a:prstGeom prst="line">
              <a:avLst/>
            </a:prstGeom>
            <a:ln w="57150">
              <a:solidFill>
                <a:srgbClr val="8D8893"/>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bwMode="auto">
            <a:xfrm>
              <a:off x="838198" y="4547535"/>
              <a:ext cx="1364087" cy="457025"/>
            </a:xfrm>
            <a:prstGeom prst="rect">
              <a:avLst/>
            </a:prstGeom>
            <a:noFill/>
          </p:spPr>
          <p:txBody>
            <a:bodyPr wrap="square" rtlCol="0">
              <a:spAutoFit/>
            </a:bodyPr>
            <a:lstStyle/>
            <a:p>
              <a:pPr>
                <a:defRPr/>
              </a:pPr>
              <a:r>
                <a:rPr lang="de-DE" sz="1400"/>
                <a:t>213,5</a:t>
              </a:r>
              <a:r>
                <a:rPr lang="de-DE"/>
                <a:t> </a:t>
              </a:r>
              <a:r>
                <a:rPr lang="de-DE" sz="1400"/>
                <a:t>NHN</a:t>
              </a:r>
              <a:endParaRPr sz="1400"/>
            </a:p>
          </p:txBody>
        </p:sp>
        <p:sp>
          <p:nvSpPr>
            <p:cNvPr id="10" name="Textfeld 9"/>
            <p:cNvSpPr txBox="1"/>
            <p:nvPr/>
          </p:nvSpPr>
          <p:spPr bwMode="auto">
            <a:xfrm>
              <a:off x="3796450" y="5636252"/>
              <a:ext cx="2704681" cy="380855"/>
            </a:xfrm>
            <a:prstGeom prst="rect">
              <a:avLst/>
            </a:prstGeom>
            <a:noFill/>
          </p:spPr>
          <p:txBody>
            <a:bodyPr wrap="square" rtlCol="0">
              <a:spAutoFit/>
            </a:bodyPr>
            <a:lstStyle/>
            <a:p>
              <a:pPr>
                <a:defRPr/>
              </a:pPr>
              <a:r>
                <a:rPr lang="de-DE" sz="1400"/>
                <a:t>212,7 - 211,7 = ca. 1,0m</a:t>
              </a:r>
              <a:endParaRPr sz="1400"/>
            </a:p>
          </p:txBody>
        </p:sp>
        <p:sp>
          <p:nvSpPr>
            <p:cNvPr id="11" name="Textfeld 10"/>
            <p:cNvSpPr txBox="1"/>
            <p:nvPr/>
          </p:nvSpPr>
          <p:spPr bwMode="auto">
            <a:xfrm>
              <a:off x="5243090" y="4232176"/>
              <a:ext cx="886919" cy="380855"/>
            </a:xfrm>
            <a:prstGeom prst="rect">
              <a:avLst/>
            </a:prstGeom>
            <a:noFill/>
          </p:spPr>
          <p:txBody>
            <a:bodyPr wrap="square" rtlCol="0">
              <a:spAutoFit/>
            </a:bodyPr>
            <a:lstStyle/>
            <a:p>
              <a:pPr>
                <a:defRPr/>
              </a:pPr>
              <a:r>
                <a:rPr lang="de-DE" sz="1400"/>
                <a:t>Straße</a:t>
              </a:r>
              <a:endParaRPr sz="1400"/>
            </a:p>
          </p:txBody>
        </p:sp>
        <p:cxnSp>
          <p:nvCxnSpPr>
            <p:cNvPr id="12" name="Gerader Verbinder 11"/>
            <p:cNvCxnSpPr>
              <a:cxnSpLocks/>
            </p:cNvCxnSpPr>
            <p:nvPr/>
          </p:nvCxnSpPr>
          <p:spPr bwMode="auto">
            <a:xfrm>
              <a:off x="1339787" y="5454111"/>
              <a:ext cx="3060032"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3" name="Geschweifte Klammer links 12"/>
            <p:cNvSpPr/>
            <p:nvPr/>
          </p:nvSpPr>
          <p:spPr bwMode="auto">
            <a:xfrm flipH="1">
              <a:off x="3079804" y="5449172"/>
              <a:ext cx="289680" cy="681163"/>
            </a:xfrm>
            <a:prstGeom prst="leftBrace">
              <a:avLst>
                <a:gd name="adj1" fmla="val 45469"/>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grpSp>
      <p:pic>
        <p:nvPicPr>
          <p:cNvPr id="16" name="Grafik 15"/>
          <p:cNvPicPr>
            <a:picLocks noChangeAspect="1"/>
          </p:cNvPicPr>
          <p:nvPr/>
        </p:nvPicPr>
        <p:blipFill>
          <a:blip r:embed="rId3"/>
          <a:stretch/>
        </p:blipFill>
        <p:spPr bwMode="auto">
          <a:xfrm>
            <a:off x="838198" y="3649058"/>
            <a:ext cx="3696736" cy="2939392"/>
          </a:xfrm>
          <a:prstGeom prst="rect">
            <a:avLst/>
          </a:prstGeom>
        </p:spPr>
      </p:pic>
      <p:pic>
        <p:nvPicPr>
          <p:cNvPr id="18" name="Grafik 17"/>
          <p:cNvPicPr>
            <a:picLocks noChangeAspect="1"/>
          </p:cNvPicPr>
          <p:nvPr/>
        </p:nvPicPr>
        <p:blipFill>
          <a:blip r:embed="rId4"/>
          <a:stretch/>
        </p:blipFill>
        <p:spPr bwMode="auto">
          <a:xfrm>
            <a:off x="3414565" y="5696892"/>
            <a:ext cx="1095528" cy="866896"/>
          </a:xfrm>
          <a:prstGeom prst="rect">
            <a:avLst/>
          </a:prstGeom>
        </p:spPr>
      </p:pic>
      <p:cxnSp>
        <p:nvCxnSpPr>
          <p:cNvPr id="19" name="Gerade Verbindung mit Pfeil 18"/>
          <p:cNvCxnSpPr>
            <a:cxnSpLocks/>
          </p:cNvCxnSpPr>
          <p:nvPr/>
        </p:nvCxnSpPr>
        <p:spPr bwMode="auto">
          <a:xfrm flipV="1">
            <a:off x="3562553" y="2577037"/>
            <a:ext cx="2010109" cy="2022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0" name="Gruppieren 19"/>
          <p:cNvGrpSpPr/>
          <p:nvPr/>
        </p:nvGrpSpPr>
        <p:grpSpPr bwMode="auto">
          <a:xfrm>
            <a:off x="5101805" y="3737454"/>
            <a:ext cx="3671602" cy="2845672"/>
            <a:chOff x="7445424" y="321383"/>
            <a:chExt cx="3671602" cy="2845672"/>
          </a:xfrm>
        </p:grpSpPr>
        <p:pic>
          <p:nvPicPr>
            <p:cNvPr id="21" name="Grafik 20"/>
            <p:cNvPicPr>
              <a:picLocks noChangeAspect="1"/>
            </p:cNvPicPr>
            <p:nvPr/>
          </p:nvPicPr>
          <p:blipFill>
            <a:blip r:embed="rId5"/>
            <a:stretch/>
          </p:blipFill>
          <p:spPr bwMode="auto">
            <a:xfrm>
              <a:off x="7445424" y="321383"/>
              <a:ext cx="3671602" cy="2845672"/>
            </a:xfrm>
            <a:prstGeom prst="rect">
              <a:avLst/>
            </a:prstGeom>
          </p:spPr>
        </p:pic>
        <p:grpSp>
          <p:nvGrpSpPr>
            <p:cNvPr id="22" name="Gruppieren 21"/>
            <p:cNvGrpSpPr/>
            <p:nvPr/>
          </p:nvGrpSpPr>
          <p:grpSpPr bwMode="auto">
            <a:xfrm>
              <a:off x="8870288" y="2254791"/>
              <a:ext cx="1598743" cy="664772"/>
              <a:chOff x="8884441" y="2773145"/>
              <a:chExt cx="1598743" cy="664772"/>
            </a:xfrm>
          </p:grpSpPr>
          <p:sp>
            <p:nvSpPr>
              <p:cNvPr id="23" name="Geschweifte Klammer rechts 22"/>
              <p:cNvSpPr/>
              <p:nvPr/>
            </p:nvSpPr>
            <p:spPr bwMode="auto">
              <a:xfrm rot="3242190">
                <a:off x="9439080" y="2218506"/>
                <a:ext cx="489465" cy="1598743"/>
              </a:xfrm>
              <a:prstGeom prst="rightBrace">
                <a:avLst>
                  <a:gd name="adj1" fmla="val 8333"/>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4" name="Textfeld 23"/>
              <p:cNvSpPr txBox="1"/>
              <p:nvPr/>
            </p:nvSpPr>
            <p:spPr bwMode="auto">
              <a:xfrm>
                <a:off x="9817151" y="3068586"/>
                <a:ext cx="655948" cy="369332"/>
              </a:xfrm>
              <a:prstGeom prst="rect">
                <a:avLst/>
              </a:prstGeom>
              <a:noFill/>
            </p:spPr>
            <p:txBody>
              <a:bodyPr wrap="none" rtlCol="0">
                <a:spAutoFit/>
              </a:bodyPr>
              <a:lstStyle/>
              <a:p>
                <a:pPr>
                  <a:defRPr/>
                </a:pPr>
                <a:r>
                  <a:rPr lang="de-DE"/>
                  <a:t>36 m</a:t>
                </a:r>
                <a:endParaRPr/>
              </a:p>
            </p:txBody>
          </p:sp>
        </p:grpSp>
      </p:grpSp>
      <p:sp>
        <p:nvSpPr>
          <p:cNvPr id="26"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38</a:t>
            </a:fld>
            <a:endParaRPr lang="de-DE" sz="1050">
              <a:solidFill>
                <a:schemeClr val="bg1">
                  <a:lumMod val="50000"/>
                </a:schemeClr>
              </a:solidFill>
            </a:endParaRPr>
          </a:p>
        </p:txBody>
      </p:sp>
      <p:sp>
        <p:nvSpPr>
          <p:cNvPr id="27"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Phase II: Maßnahme 3</a:t>
            </a:r>
            <a:endParaRPr sz="2400"/>
          </a:p>
        </p:txBody>
      </p:sp>
      <p:sp>
        <p:nvSpPr>
          <p:cNvPr id="3" name="Inhaltsplatzhalter 2"/>
          <p:cNvSpPr>
            <a:spLocks noGrp="1"/>
          </p:cNvSpPr>
          <p:nvPr>
            <p:ph idx="1"/>
          </p:nvPr>
        </p:nvSpPr>
        <p:spPr bwMode="auto">
          <a:xfrm>
            <a:off x="838200" y="1787525"/>
            <a:ext cx="4754880" cy="4280919"/>
          </a:xfrm>
        </p:spPr>
        <p:txBody>
          <a:bodyPr>
            <a:normAutofit/>
          </a:bodyPr>
          <a:lstStyle/>
          <a:p>
            <a:pPr>
              <a:defRPr/>
            </a:pPr>
            <a:r>
              <a:rPr lang="de-DE" sz="1800"/>
              <a:t>Errichten eines Riegels in Form eines kleinen Erdwalls (ca. 1m)</a:t>
            </a:r>
            <a:endParaRPr sz="1800"/>
          </a:p>
          <a:p>
            <a:pPr>
              <a:defRPr/>
            </a:pPr>
            <a:r>
              <a:rPr lang="de-DE" sz="1800"/>
              <a:t>Ein Durchlass kann an dieser Stelle auch erhöht erfolgen, so dass ein Dauerstau (ca. 20 cm) erreicht wird  Aue</a:t>
            </a:r>
            <a:endParaRPr sz="1800"/>
          </a:p>
          <a:p>
            <a:pPr>
              <a:defRPr/>
            </a:pPr>
            <a:r>
              <a:rPr lang="de-DE" sz="1800"/>
              <a:t>Bei Starkregen kann sich der Bereich weiter einstauen und ggf. schadfrei überströmen</a:t>
            </a:r>
            <a:endParaRPr/>
          </a:p>
        </p:txBody>
      </p:sp>
      <p:grpSp>
        <p:nvGrpSpPr>
          <p:cNvPr id="7" name="Gruppieren 6"/>
          <p:cNvGrpSpPr/>
          <p:nvPr/>
        </p:nvGrpSpPr>
        <p:grpSpPr bwMode="auto">
          <a:xfrm>
            <a:off x="5593081" y="1772285"/>
            <a:ext cx="5735082" cy="4634240"/>
            <a:chOff x="5800979" y="1268761"/>
            <a:chExt cx="5956237" cy="4894386"/>
          </a:xfrm>
        </p:grpSpPr>
        <p:pic>
          <p:nvPicPr>
            <p:cNvPr id="8" name="Grafik 7"/>
            <p:cNvPicPr>
              <a:picLocks noChangeAspect="1"/>
            </p:cNvPicPr>
            <p:nvPr/>
          </p:nvPicPr>
          <p:blipFill>
            <a:blip r:embed="rId2"/>
            <a:stretch/>
          </p:blipFill>
          <p:spPr bwMode="auto">
            <a:xfrm>
              <a:off x="5800979" y="1268761"/>
              <a:ext cx="5956237" cy="4894386"/>
            </a:xfrm>
            <a:prstGeom prst="rect">
              <a:avLst/>
            </a:prstGeom>
          </p:spPr>
        </p:pic>
        <p:sp>
          <p:nvSpPr>
            <p:cNvPr id="9" name="Freihandform: Form 8"/>
            <p:cNvSpPr/>
            <p:nvPr/>
          </p:nvSpPr>
          <p:spPr bwMode="auto">
            <a:xfrm>
              <a:off x="8206523" y="3388407"/>
              <a:ext cx="655093" cy="327547"/>
            </a:xfrm>
            <a:custGeom>
              <a:avLst/>
              <a:gdLst>
                <a:gd name="connsiteX0" fmla="*/ 0 w 907677"/>
                <a:gd name="connsiteY0" fmla="*/ 396688 h 396688"/>
                <a:gd name="connsiteX1" fmla="*/ 907677 w 907677"/>
                <a:gd name="connsiteY1" fmla="*/ 0 h 396688"/>
              </a:gdLst>
              <a:ahLst/>
              <a:cxnLst>
                <a:cxn ang="0">
                  <a:pos x="connsiteX0" y="connsiteY0"/>
                </a:cxn>
                <a:cxn ang="0">
                  <a:pos x="connsiteX1" y="connsiteY1"/>
                </a:cxn>
              </a:cxnLst>
              <a:rect l="l" t="t" r="r" b="b"/>
              <a:pathLst>
                <a:path w="907677" h="396688" extrusionOk="0">
                  <a:moveTo>
                    <a:pt x="0" y="396688"/>
                  </a:moveTo>
                  <a:lnTo>
                    <a:pt x="907677" y="0"/>
                  </a:lnTo>
                </a:path>
              </a:pathLst>
            </a:custGeom>
            <a:noFill/>
            <a:ln w="165100">
              <a:solidFill>
                <a:srgbClr val="00B050">
                  <a:alpha val="50000"/>
                </a:srgb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Freihandform: Form 9"/>
            <p:cNvSpPr/>
            <p:nvPr/>
          </p:nvSpPr>
          <p:spPr bwMode="auto">
            <a:xfrm>
              <a:off x="7947216" y="2674961"/>
              <a:ext cx="914400" cy="962167"/>
            </a:xfrm>
            <a:custGeom>
              <a:avLst/>
              <a:gdLst>
                <a:gd name="connsiteX0" fmla="*/ 184245 w 914400"/>
                <a:gd name="connsiteY0" fmla="*/ 962167 h 962167"/>
                <a:gd name="connsiteX1" fmla="*/ 914400 w 914400"/>
                <a:gd name="connsiteY1" fmla="*/ 627797 h 962167"/>
                <a:gd name="connsiteX2" fmla="*/ 620973 w 914400"/>
                <a:gd name="connsiteY2" fmla="*/ 136478 h 962167"/>
                <a:gd name="connsiteX3" fmla="*/ 450376 w 914400"/>
                <a:gd name="connsiteY3" fmla="*/ 61415 h 962167"/>
                <a:gd name="connsiteX4" fmla="*/ 163773 w 914400"/>
                <a:gd name="connsiteY4" fmla="*/ 0 h 962167"/>
                <a:gd name="connsiteX5" fmla="*/ 81887 w 914400"/>
                <a:gd name="connsiteY5" fmla="*/ 102358 h 962167"/>
                <a:gd name="connsiteX6" fmla="*/ 0 w 914400"/>
                <a:gd name="connsiteY6" fmla="*/ 197893 h 962167"/>
                <a:gd name="connsiteX7" fmla="*/ 13648 w 914400"/>
                <a:gd name="connsiteY7" fmla="*/ 450376 h 962167"/>
                <a:gd name="connsiteX8" fmla="*/ 81887 w 914400"/>
                <a:gd name="connsiteY8" fmla="*/ 716508 h 962167"/>
                <a:gd name="connsiteX9" fmla="*/ 143301 w 914400"/>
                <a:gd name="connsiteY9" fmla="*/ 887105 h 96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62167" extrusionOk="0">
                  <a:moveTo>
                    <a:pt x="184245" y="962167"/>
                  </a:moveTo>
                  <a:lnTo>
                    <a:pt x="914400" y="627797"/>
                  </a:lnTo>
                  <a:lnTo>
                    <a:pt x="620973" y="136478"/>
                  </a:lnTo>
                  <a:lnTo>
                    <a:pt x="450376" y="61415"/>
                  </a:lnTo>
                  <a:lnTo>
                    <a:pt x="163773" y="0"/>
                  </a:lnTo>
                  <a:lnTo>
                    <a:pt x="81887" y="102358"/>
                  </a:lnTo>
                  <a:lnTo>
                    <a:pt x="0" y="197893"/>
                  </a:lnTo>
                  <a:lnTo>
                    <a:pt x="13648" y="450376"/>
                  </a:lnTo>
                  <a:lnTo>
                    <a:pt x="81887" y="716508"/>
                  </a:lnTo>
                  <a:lnTo>
                    <a:pt x="143301" y="887105"/>
                  </a:lnTo>
                </a:path>
              </a:pathLst>
            </a:custGeom>
            <a:noFill/>
            <a:ln w="25400">
              <a:solidFill>
                <a:srgbClr val="FF0000">
                  <a:alpha val="50000"/>
                </a:srgbClr>
              </a:solidFill>
              <a:prstDash val="sysDash"/>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4"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
        <p:nvSpPr>
          <p:cNvPr id="15"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39</a:t>
            </a:fld>
            <a:endParaRPr lang="de-DE" sz="105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7010" name="Rectangle 5"/>
          <p:cNvSpPr>
            <a:spLocks noGrp="1" noChangeArrowheads="1"/>
          </p:cNvSpPr>
          <p:nvPr>
            <p:ph type="title" idx="4294967295"/>
          </p:nvPr>
        </p:nvSpPr>
        <p:spPr bwMode="auto"/>
        <p:txBody>
          <a:bodyPr>
            <a:noAutofit/>
          </a:bodyPr>
          <a:lstStyle/>
          <a:p>
            <a:pPr>
              <a:defRPr/>
            </a:pPr>
            <a:r>
              <a:rPr lang="de-DE" sz="2400"/>
              <a:t>Umweltamt und BSO entwickeln seit 9/2023 Maßnahmen zum Hochwasserschutz in einem gemeinsamen Projekt</a:t>
            </a:r>
            <a:endParaRPr sz="2400"/>
          </a:p>
        </p:txBody>
      </p:sp>
      <p:sp>
        <p:nvSpPr>
          <p:cNvPr id="427012" name="Rectangle 4"/>
          <p:cNvSpPr>
            <a:spLocks noChangeArrowheads="1"/>
          </p:cNvSpPr>
          <p:nvPr/>
        </p:nvSpPr>
        <p:spPr bwMode="auto">
          <a:xfrm>
            <a:off x="1731482" y="1810180"/>
            <a:ext cx="9185900" cy="1511300"/>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28.09.2023: Stvv beschließt das Klimaanpassungskonzept.</a:t>
            </a:r>
            <a:endParaRPr sz="1400">
              <a:solidFill>
                <a:schemeClr val="accent1"/>
              </a:solidFill>
            </a:endParaRPr>
          </a:p>
          <a:p>
            <a:pPr marL="268288" indent="-268288">
              <a:buClr>
                <a:schemeClr val="tx2"/>
              </a:buClr>
              <a:buFont typeface="Wingdings"/>
              <a:buChar char="§"/>
              <a:defRPr/>
            </a:pPr>
            <a:r>
              <a:rPr lang="de-DE" sz="1400">
                <a:solidFill>
                  <a:schemeClr val="accent1"/>
                </a:solidFill>
                <a:ea typeface="ＭＳ Ｐゴシック"/>
              </a:rPr>
              <a:t>Auf das Unwetterereignis vom 16.08.2023 hat das Parlament reagiert, indem die Prioritäten für Hochwasserschutz noch einmal hervorgehoben wurden.</a:t>
            </a:r>
            <a:endParaRPr sz="1400">
              <a:solidFill>
                <a:schemeClr val="accent1"/>
              </a:solidFill>
            </a:endParaRPr>
          </a:p>
          <a:p>
            <a:pPr marL="268288" indent="-268288">
              <a:buClr>
                <a:schemeClr val="tx2"/>
              </a:buClr>
              <a:buFont typeface="Wingdings"/>
              <a:buChar char="§"/>
              <a:defRPr/>
            </a:pPr>
            <a:r>
              <a:rPr lang="de-DE" sz="1400">
                <a:solidFill>
                  <a:schemeClr val="accent1"/>
                </a:solidFill>
                <a:ea typeface="ＭＳ Ｐゴシック"/>
              </a:rPr>
              <a:t>Umweltamt und BSO haben anhand der Planungshinweiskarten für kritische Stellen mit Ing.-Büros und Experten für Gewässerbau Maßnahmen erarbeitet.</a:t>
            </a:r>
            <a:endParaRPr sz="1400">
              <a:solidFill>
                <a:schemeClr val="accent1"/>
              </a:solidFill>
            </a:endParaRPr>
          </a:p>
        </p:txBody>
      </p:sp>
      <p:sp>
        <p:nvSpPr>
          <p:cNvPr id="427013" name="Rectangle 7"/>
          <p:cNvSpPr>
            <a:spLocks noChangeArrowheads="1"/>
          </p:cNvSpPr>
          <p:nvPr/>
        </p:nvSpPr>
        <p:spPr bwMode="auto">
          <a:xfrm>
            <a:off x="952018" y="1965755"/>
            <a:ext cx="1397000" cy="1200150"/>
          </a:xfrm>
          <a:prstGeom prst="rect">
            <a:avLst/>
          </a:prstGeom>
          <a:solidFill>
            <a:schemeClr val="accent1"/>
          </a:solidFill>
          <a:ln w="12700">
            <a:solidFill>
              <a:schemeClr val="bg1"/>
            </a:solidFill>
            <a:miter lim="800000"/>
            <a:headEnd/>
            <a:tailEnd/>
          </a:ln>
          <a:effectLst/>
        </p:spPr>
        <p:txBody>
          <a:bodyPr lIns="72000" tIns="72000" rIns="72000" bIns="72000" anchor="ctr"/>
          <a:lstStyle/>
          <a:p>
            <a:pPr>
              <a:defRPr/>
            </a:pPr>
            <a:r>
              <a:rPr lang="de-DE">
                <a:solidFill>
                  <a:schemeClr val="bg1"/>
                </a:solidFill>
              </a:rPr>
              <a:t>Auftrag</a:t>
            </a:r>
            <a:endParaRPr/>
          </a:p>
        </p:txBody>
      </p:sp>
      <p:sp>
        <p:nvSpPr>
          <p:cNvPr id="427014" name="Rectangle 4"/>
          <p:cNvSpPr>
            <a:spLocks noChangeArrowheads="1"/>
          </p:cNvSpPr>
          <p:nvPr/>
        </p:nvSpPr>
        <p:spPr bwMode="auto">
          <a:xfrm>
            <a:off x="1731482" y="3458724"/>
            <a:ext cx="9185900" cy="1833699"/>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endParaRPr lang="de-DE" sz="1200">
              <a:solidFill>
                <a:schemeClr val="accent1"/>
              </a:solidFill>
            </a:endParaRPr>
          </a:p>
          <a:p>
            <a:pPr marL="268288" indent="-268288">
              <a:buClr>
                <a:schemeClr val="tx2"/>
              </a:buClr>
              <a:buFont typeface="Wingdings"/>
              <a:buChar char="§"/>
              <a:defRPr/>
            </a:pPr>
            <a:r>
              <a:rPr lang="de-DE" sz="1200">
                <a:solidFill>
                  <a:schemeClr val="accent1"/>
                </a:solidFill>
              </a:rPr>
              <a:t>Bei Regenereignissen ist zwischen 2 Arten (Dauerregen vs. Starkregen) zu unterscheiden. Der Wirkungsgrad der Maßnahmen ist je nach Art verschieden.</a:t>
            </a:r>
            <a:br>
              <a:rPr lang="de-DE" sz="1200">
                <a:solidFill>
                  <a:schemeClr val="accent1"/>
                </a:solidFill>
              </a:rPr>
            </a:br>
            <a:r>
              <a:rPr lang="de-DE" sz="1200" b="1">
                <a:solidFill>
                  <a:schemeClr val="accent1"/>
                </a:solidFill>
              </a:rPr>
              <a:t>Dauerregen</a:t>
            </a:r>
            <a:r>
              <a:rPr lang="de-DE" sz="1200">
                <a:solidFill>
                  <a:schemeClr val="accent1"/>
                </a:solidFill>
              </a:rPr>
              <a:t> beschreibt ein länger andauerndes Niederschlagsereignis mit überwiegend gleichmäßigen Regenraten im unteren einstelligen Bereich pro Stunde (bis 5 l/m²). Von </a:t>
            </a:r>
            <a:r>
              <a:rPr lang="de-DE" sz="1200" b="1">
                <a:solidFill>
                  <a:schemeClr val="accent1"/>
                </a:solidFill>
              </a:rPr>
              <a:t>Starkregen</a:t>
            </a:r>
            <a:r>
              <a:rPr lang="de-DE" sz="1200">
                <a:solidFill>
                  <a:schemeClr val="accent1"/>
                </a:solidFill>
              </a:rPr>
              <a:t> spricht man bei großen Niederschlagsmengen in kurzen Zeitskalen in einem kleineren Gebiet. Wesentliches Merkmal ist die hohe Niederschlagsintensität (mehr als </a:t>
            </a:r>
            <a:br>
              <a:rPr lang="de-DE" sz="1200">
                <a:solidFill>
                  <a:schemeClr val="accent1"/>
                </a:solidFill>
              </a:rPr>
            </a:br>
            <a:r>
              <a:rPr lang="de-DE" sz="1200">
                <a:solidFill>
                  <a:schemeClr val="accent1"/>
                </a:solidFill>
              </a:rPr>
              <a:t>5 l/m² in kurzer Zeit).</a:t>
            </a:r>
            <a:endParaRPr sz="1200">
              <a:solidFill>
                <a:schemeClr val="accent1"/>
              </a:solidFill>
            </a:endParaRPr>
          </a:p>
          <a:p>
            <a:pPr marL="268288" indent="-268288">
              <a:buClr>
                <a:schemeClr val="tx2"/>
              </a:buClr>
              <a:buFont typeface="Wingdings"/>
              <a:buChar char="§"/>
              <a:defRPr/>
            </a:pPr>
            <a:r>
              <a:rPr lang="de-DE" sz="1200">
                <a:solidFill>
                  <a:schemeClr val="accent1"/>
                </a:solidFill>
              </a:rPr>
              <a:t>Der Begriff Hochwasser ist im WHG wie folgt definiert: "Hochwasser ist eine zeitlich beschränkte Überschwemmung von normalerweise nicht mit Wasser bedecktem Land, insbesondere durch oberirdische Gewässer oder durch in Küstengebiete eindringendes Meerwasser. Davon ausgenommen sind Überschwemmungen aus Abwasseranlagen."</a:t>
            </a:r>
            <a:endParaRPr sz="1200">
              <a:solidFill>
                <a:schemeClr val="accent1"/>
              </a:solidFill>
            </a:endParaRPr>
          </a:p>
          <a:p>
            <a:pPr marL="268288" indent="-268288">
              <a:buClr>
                <a:schemeClr val="tx2"/>
              </a:buClr>
              <a:buFont typeface="Wingdings"/>
              <a:buChar char="§"/>
              <a:defRPr/>
            </a:pPr>
            <a:endParaRPr lang="de-DE" sz="1200">
              <a:solidFill>
                <a:schemeClr val="accent1"/>
              </a:solidFill>
            </a:endParaRPr>
          </a:p>
        </p:txBody>
      </p:sp>
      <p:sp>
        <p:nvSpPr>
          <p:cNvPr id="427015" name="Rectangle 4"/>
          <p:cNvSpPr>
            <a:spLocks noChangeArrowheads="1"/>
          </p:cNvSpPr>
          <p:nvPr/>
        </p:nvSpPr>
        <p:spPr bwMode="auto">
          <a:xfrm>
            <a:off x="1731482" y="5389308"/>
            <a:ext cx="9185900" cy="834662"/>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Sofortmaßnahmen sind ohne aufwendige Genehmigungsverfahren und unabhängig von der vorläufigen Haushaltsführung umsetzbar. Deren Realisierung wurde daher bereits begonnen (Forst, Kanalbefahrung, Uferwiederherstellung, etc.)</a:t>
            </a:r>
            <a:endParaRPr/>
          </a:p>
        </p:txBody>
      </p:sp>
      <p:sp>
        <p:nvSpPr>
          <p:cNvPr id="427016" name="Rectangle 8"/>
          <p:cNvSpPr>
            <a:spLocks noChangeArrowheads="1"/>
          </p:cNvSpPr>
          <p:nvPr/>
        </p:nvSpPr>
        <p:spPr bwMode="auto">
          <a:xfrm>
            <a:off x="1032982" y="3717308"/>
            <a:ext cx="1397000" cy="1200150"/>
          </a:xfrm>
          <a:prstGeom prst="rect">
            <a:avLst/>
          </a:prstGeom>
          <a:solidFill>
            <a:schemeClr val="accent1"/>
          </a:solidFill>
          <a:ln w="12700" algn="ctr">
            <a:solidFill>
              <a:schemeClr val="bg1"/>
            </a:solidFill>
            <a:miter lim="800000"/>
            <a:headEnd/>
            <a:tailEnd/>
          </a:ln>
          <a:effectLst/>
        </p:spPr>
        <p:txBody>
          <a:bodyPr lIns="72000" tIns="72000" rIns="72000" bIns="72000" anchor="ctr"/>
          <a:lstStyle/>
          <a:p>
            <a:pPr>
              <a:defRPr/>
            </a:pPr>
            <a:r>
              <a:rPr lang="de-DE">
                <a:solidFill>
                  <a:schemeClr val="bg1"/>
                </a:solidFill>
              </a:rPr>
              <a:t>Definitionen</a:t>
            </a:r>
            <a:endParaRPr/>
          </a:p>
        </p:txBody>
      </p:sp>
      <p:sp>
        <p:nvSpPr>
          <p:cNvPr id="427017" name="Rectangle 9"/>
          <p:cNvSpPr>
            <a:spLocks noChangeArrowheads="1"/>
          </p:cNvSpPr>
          <p:nvPr/>
        </p:nvSpPr>
        <p:spPr bwMode="auto">
          <a:xfrm>
            <a:off x="1032982" y="5371476"/>
            <a:ext cx="1397000" cy="880020"/>
          </a:xfrm>
          <a:prstGeom prst="rect">
            <a:avLst/>
          </a:prstGeom>
          <a:solidFill>
            <a:schemeClr val="accent1"/>
          </a:solidFill>
          <a:ln w="12700" algn="ctr">
            <a:solidFill>
              <a:schemeClr val="bg1"/>
            </a:solidFill>
            <a:miter lim="800000"/>
            <a:headEnd/>
            <a:tailEnd/>
          </a:ln>
          <a:effectLst/>
        </p:spPr>
        <p:txBody>
          <a:bodyPr lIns="72000" tIns="72000" rIns="72000" bIns="72000" anchor="ctr"/>
          <a:lstStyle/>
          <a:p>
            <a:pPr>
              <a:defRPr/>
            </a:pPr>
            <a:r>
              <a:rPr lang="de-DE">
                <a:solidFill>
                  <a:schemeClr val="bg1"/>
                </a:solidFill>
              </a:rPr>
              <a:t>Systematik</a:t>
            </a:r>
            <a:endParaRPr/>
          </a:p>
        </p:txBody>
      </p:sp>
      <p:sp>
        <p:nvSpPr>
          <p:cNvPr id="13"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a:t>
            </a:fld>
            <a:endParaRPr lang="de-DE" sz="1050">
              <a:solidFill>
                <a:schemeClr val="bg1">
                  <a:lumMod val="50000"/>
                </a:schemeClr>
              </a:solidFill>
            </a:endParaRPr>
          </a:p>
        </p:txBody>
      </p:sp>
      <p:sp>
        <p:nvSpPr>
          <p:cNvPr id="14"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xmlns:m="http://schemas.openxmlformats.org/officeDocument/2006/math" xmlns:w="http://schemas.openxmlformats.org/wordprocessingml/2006/main">
      <p:transition spd="slow" advClick="1">
        <p:wipe dir="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vert="horz" lIns="91440" tIns="45720" rIns="91440" bIns="45720" rtlCol="0" anchor="ctr">
            <a:normAutofit/>
          </a:bodyPr>
          <a:lstStyle/>
          <a:p>
            <a:pPr>
              <a:defRPr/>
            </a:pPr>
            <a:r>
              <a:rPr lang="de-DE" sz="2400"/>
              <a:t>Phase II: Maßnahme 3</a:t>
            </a:r>
            <a:endParaRPr sz="2400"/>
          </a:p>
        </p:txBody>
      </p:sp>
      <p:grpSp>
        <p:nvGrpSpPr>
          <p:cNvPr id="25" name="Gruppieren 24"/>
          <p:cNvGrpSpPr/>
          <p:nvPr/>
        </p:nvGrpSpPr>
        <p:grpSpPr bwMode="auto">
          <a:xfrm>
            <a:off x="585765" y="4429026"/>
            <a:ext cx="6404479" cy="2178317"/>
            <a:chOff x="609600" y="4176045"/>
            <a:chExt cx="6404479" cy="2178317"/>
          </a:xfrm>
        </p:grpSpPr>
        <p:pic>
          <p:nvPicPr>
            <p:cNvPr id="7" name="Grafik 6"/>
            <p:cNvPicPr>
              <a:picLocks noChangeAspect="1"/>
            </p:cNvPicPr>
            <p:nvPr/>
          </p:nvPicPr>
          <p:blipFill>
            <a:blip r:embed="rId2"/>
            <a:stretch/>
          </p:blipFill>
          <p:spPr bwMode="auto">
            <a:xfrm>
              <a:off x="609600" y="4176045"/>
              <a:ext cx="6404479" cy="2178317"/>
            </a:xfrm>
            <a:prstGeom prst="rect">
              <a:avLst/>
            </a:prstGeom>
          </p:spPr>
        </p:pic>
        <p:sp>
          <p:nvSpPr>
            <p:cNvPr id="8" name="Textfeld 7"/>
            <p:cNvSpPr txBox="1"/>
            <p:nvPr/>
          </p:nvSpPr>
          <p:spPr bwMode="auto">
            <a:xfrm>
              <a:off x="5877164" y="4298216"/>
              <a:ext cx="790666" cy="369332"/>
            </a:xfrm>
            <a:prstGeom prst="rect">
              <a:avLst/>
            </a:prstGeom>
            <a:noFill/>
          </p:spPr>
          <p:txBody>
            <a:bodyPr wrap="none" rtlCol="0">
              <a:spAutoFit/>
            </a:bodyPr>
            <a:lstStyle/>
            <a:p>
              <a:pPr>
                <a:defRPr/>
              </a:pPr>
              <a:r>
                <a:rPr lang="de-DE"/>
                <a:t>Straße</a:t>
              </a:r>
              <a:endParaRPr/>
            </a:p>
          </p:txBody>
        </p:sp>
        <p:cxnSp>
          <p:nvCxnSpPr>
            <p:cNvPr id="9" name="Gerader Verbinder 8"/>
            <p:cNvCxnSpPr>
              <a:cxnSpLocks/>
            </p:cNvCxnSpPr>
            <p:nvPr/>
          </p:nvCxnSpPr>
          <p:spPr bwMode="auto">
            <a:xfrm>
              <a:off x="1636026" y="5596744"/>
              <a:ext cx="36200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bwMode="auto">
            <a:xfrm>
              <a:off x="1692925" y="5262034"/>
              <a:ext cx="1393175" cy="369332"/>
            </a:xfrm>
            <a:prstGeom prst="rect">
              <a:avLst/>
            </a:prstGeom>
            <a:noFill/>
          </p:spPr>
          <p:txBody>
            <a:bodyPr wrap="square" rtlCol="0">
              <a:spAutoFit/>
            </a:bodyPr>
            <a:lstStyle/>
            <a:p>
              <a:pPr>
                <a:defRPr/>
              </a:pPr>
              <a:r>
                <a:rPr lang="de-DE"/>
                <a:t>218,2 NHN</a:t>
              </a:r>
              <a:endParaRPr/>
            </a:p>
          </p:txBody>
        </p:sp>
        <p:sp>
          <p:nvSpPr>
            <p:cNvPr id="11" name="Geschweifte Klammer links 10"/>
            <p:cNvSpPr/>
            <p:nvPr/>
          </p:nvSpPr>
          <p:spPr bwMode="auto">
            <a:xfrm flipH="1">
              <a:off x="2955603" y="5625287"/>
              <a:ext cx="239191" cy="568227"/>
            </a:xfrm>
            <a:prstGeom prst="leftBrace">
              <a:avLst>
                <a:gd name="adj1" fmla="val 8333"/>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12" name="Textfeld 11"/>
            <p:cNvSpPr txBox="1"/>
            <p:nvPr/>
          </p:nvSpPr>
          <p:spPr bwMode="auto">
            <a:xfrm>
              <a:off x="3194794" y="5724734"/>
              <a:ext cx="2479846" cy="369332"/>
            </a:xfrm>
            <a:prstGeom prst="rect">
              <a:avLst/>
            </a:prstGeom>
            <a:noFill/>
          </p:spPr>
          <p:txBody>
            <a:bodyPr wrap="none" rtlCol="0">
              <a:spAutoFit/>
            </a:bodyPr>
            <a:lstStyle/>
            <a:p>
              <a:pPr>
                <a:defRPr/>
              </a:pPr>
              <a:r>
                <a:rPr lang="de-DE"/>
                <a:t>218,2 - 217,3 = ca. 0,9 m</a:t>
              </a:r>
              <a:endParaRPr/>
            </a:p>
          </p:txBody>
        </p:sp>
      </p:grpSp>
      <p:grpSp>
        <p:nvGrpSpPr>
          <p:cNvPr id="13" name="Gruppieren 12"/>
          <p:cNvGrpSpPr/>
          <p:nvPr/>
        </p:nvGrpSpPr>
        <p:grpSpPr bwMode="auto">
          <a:xfrm>
            <a:off x="7171888" y="3641081"/>
            <a:ext cx="4199214" cy="2818784"/>
            <a:chOff x="7298019" y="3708348"/>
            <a:chExt cx="4199214" cy="2818784"/>
          </a:xfrm>
        </p:grpSpPr>
        <p:pic>
          <p:nvPicPr>
            <p:cNvPr id="14" name="Grafik 13"/>
            <p:cNvPicPr>
              <a:picLocks noChangeAspect="1"/>
            </p:cNvPicPr>
            <p:nvPr/>
          </p:nvPicPr>
          <p:blipFill>
            <a:blip r:embed="rId3"/>
            <a:stretch/>
          </p:blipFill>
          <p:spPr bwMode="auto">
            <a:xfrm>
              <a:off x="7298019" y="3708348"/>
              <a:ext cx="4199057" cy="2818784"/>
            </a:xfrm>
            <a:prstGeom prst="rect">
              <a:avLst/>
            </a:prstGeom>
          </p:spPr>
        </p:pic>
        <p:pic>
          <p:nvPicPr>
            <p:cNvPr id="15" name="Grafik 14"/>
            <p:cNvPicPr>
              <a:picLocks noChangeAspect="1"/>
            </p:cNvPicPr>
            <p:nvPr/>
          </p:nvPicPr>
          <p:blipFill>
            <a:blip r:embed="rId4"/>
            <a:stretch/>
          </p:blipFill>
          <p:spPr bwMode="auto">
            <a:xfrm>
              <a:off x="10582705" y="5688815"/>
              <a:ext cx="914528" cy="838317"/>
            </a:xfrm>
            <a:prstGeom prst="rect">
              <a:avLst/>
            </a:prstGeom>
          </p:spPr>
        </p:pic>
        <p:sp>
          <p:nvSpPr>
            <p:cNvPr id="16" name="Textfeld 15"/>
            <p:cNvSpPr txBox="1"/>
            <p:nvPr/>
          </p:nvSpPr>
          <p:spPr bwMode="auto">
            <a:xfrm>
              <a:off x="8684202" y="4488486"/>
              <a:ext cx="1628459" cy="1077218"/>
            </a:xfrm>
            <a:prstGeom prst="rect">
              <a:avLst/>
            </a:prstGeom>
            <a:noFill/>
          </p:spPr>
          <p:txBody>
            <a:bodyPr wrap="square" rtlCol="0">
              <a:spAutoFit/>
            </a:bodyPr>
            <a:lstStyle/>
            <a:p>
              <a:pPr>
                <a:defRPr/>
              </a:pPr>
              <a:r>
                <a:rPr lang="de-DE" sz="1600">
                  <a:solidFill>
                    <a:schemeClr val="bg1">
                      <a:lumMod val="95000"/>
                    </a:schemeClr>
                  </a:solidFill>
                </a:rPr>
                <a:t>V = 337 m³</a:t>
              </a:r>
              <a:endParaRPr/>
            </a:p>
            <a:p>
              <a:pPr>
                <a:defRPr/>
              </a:pPr>
              <a:r>
                <a:rPr lang="de-DE" sz="1600">
                  <a:solidFill>
                    <a:schemeClr val="bg1">
                      <a:lumMod val="95000"/>
                    </a:schemeClr>
                  </a:solidFill>
                </a:rPr>
                <a:t>A = 939 m²</a:t>
              </a:r>
              <a:endParaRPr/>
            </a:p>
            <a:p>
              <a:pPr>
                <a:defRPr/>
              </a:pPr>
              <a:r>
                <a:rPr lang="de-DE" sz="1600">
                  <a:solidFill>
                    <a:schemeClr val="bg1">
                      <a:lumMod val="95000"/>
                    </a:schemeClr>
                  </a:solidFill>
                </a:rPr>
                <a:t>Hm = 36 cm</a:t>
              </a:r>
              <a:endParaRPr/>
            </a:p>
            <a:p>
              <a:pPr>
                <a:defRPr/>
              </a:pPr>
              <a:r>
                <a:rPr lang="de-DE" sz="1600">
                  <a:solidFill>
                    <a:schemeClr val="bg1">
                      <a:lumMod val="95000"/>
                    </a:schemeClr>
                  </a:solidFill>
                </a:rPr>
                <a:t>Hmax = 90 cm</a:t>
              </a:r>
              <a:endParaRPr/>
            </a:p>
          </p:txBody>
        </p:sp>
      </p:grpSp>
      <p:grpSp>
        <p:nvGrpSpPr>
          <p:cNvPr id="17" name="Gruppieren 16"/>
          <p:cNvGrpSpPr/>
          <p:nvPr/>
        </p:nvGrpSpPr>
        <p:grpSpPr bwMode="auto">
          <a:xfrm>
            <a:off x="7802287" y="1846960"/>
            <a:ext cx="2980013" cy="1651219"/>
            <a:chOff x="7300731" y="917021"/>
            <a:chExt cx="4343575" cy="2925622"/>
          </a:xfrm>
        </p:grpSpPr>
        <p:grpSp>
          <p:nvGrpSpPr>
            <p:cNvPr id="18" name="Gruppieren 17"/>
            <p:cNvGrpSpPr/>
            <p:nvPr/>
          </p:nvGrpSpPr>
          <p:grpSpPr bwMode="auto">
            <a:xfrm>
              <a:off x="7300731" y="917021"/>
              <a:ext cx="4210619" cy="2925622"/>
              <a:chOff x="7300731" y="917021"/>
              <a:chExt cx="4210619" cy="2925622"/>
            </a:xfrm>
          </p:grpSpPr>
          <p:pic>
            <p:nvPicPr>
              <p:cNvPr id="20" name="Grafik 19"/>
              <p:cNvPicPr>
                <a:picLocks noChangeAspect="1"/>
              </p:cNvPicPr>
              <p:nvPr/>
            </p:nvPicPr>
            <p:blipFill>
              <a:blip r:embed="rId5"/>
              <a:stretch/>
            </p:blipFill>
            <p:spPr bwMode="auto">
              <a:xfrm>
                <a:off x="7300731" y="917021"/>
                <a:ext cx="4210619" cy="2669712"/>
              </a:xfrm>
              <a:prstGeom prst="rect">
                <a:avLst/>
              </a:prstGeom>
            </p:spPr>
          </p:pic>
          <p:sp>
            <p:nvSpPr>
              <p:cNvPr id="21" name="Geschweifte Klammer rechts 20"/>
              <p:cNvSpPr/>
              <p:nvPr/>
            </p:nvSpPr>
            <p:spPr bwMode="auto">
              <a:xfrm rot="2689291">
                <a:off x="9828057" y="1816876"/>
                <a:ext cx="139095" cy="2025767"/>
              </a:xfrm>
              <a:prstGeom prst="rightBrace">
                <a:avLst>
                  <a:gd name="adj1" fmla="val 8333"/>
                  <a:gd name="adj2" fmla="val 50000"/>
                </a:avLst>
              </a:prstGeom>
              <a:ln w="190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2" name="Textfeld 21"/>
              <p:cNvSpPr txBox="1"/>
              <p:nvPr/>
            </p:nvSpPr>
            <p:spPr bwMode="auto">
              <a:xfrm>
                <a:off x="9831785" y="2849909"/>
                <a:ext cx="655948" cy="369332"/>
              </a:xfrm>
              <a:prstGeom prst="rect">
                <a:avLst/>
              </a:prstGeom>
              <a:noFill/>
            </p:spPr>
            <p:txBody>
              <a:bodyPr wrap="none" rtlCol="0">
                <a:spAutoFit/>
              </a:bodyPr>
              <a:lstStyle/>
              <a:p>
                <a:pPr>
                  <a:defRPr/>
                </a:pPr>
                <a:r>
                  <a:rPr lang="de-DE"/>
                  <a:t>37 m</a:t>
                </a:r>
                <a:endParaRPr/>
              </a:p>
            </p:txBody>
          </p:sp>
        </p:grpSp>
        <p:pic>
          <p:nvPicPr>
            <p:cNvPr id="19" name="Grafik 18"/>
            <p:cNvPicPr>
              <a:picLocks noChangeAspect="1"/>
            </p:cNvPicPr>
            <p:nvPr/>
          </p:nvPicPr>
          <p:blipFill>
            <a:blip r:embed="rId4"/>
            <a:stretch/>
          </p:blipFill>
          <p:spPr bwMode="auto">
            <a:xfrm>
              <a:off x="10729778" y="1972421"/>
              <a:ext cx="914528" cy="838316"/>
            </a:xfrm>
            <a:prstGeom prst="rect">
              <a:avLst/>
            </a:prstGeom>
          </p:spPr>
        </p:pic>
      </p:grpSp>
      <p:pic>
        <p:nvPicPr>
          <p:cNvPr id="23" name="Grafik 22"/>
          <p:cNvPicPr>
            <a:picLocks noChangeAspect="1"/>
          </p:cNvPicPr>
          <p:nvPr/>
        </p:nvPicPr>
        <p:blipFill>
          <a:blip r:embed="rId6"/>
          <a:stretch/>
        </p:blipFill>
        <p:spPr bwMode="auto">
          <a:xfrm>
            <a:off x="828290" y="1732191"/>
            <a:ext cx="6286699" cy="2674382"/>
          </a:xfrm>
          <a:prstGeom prst="rect">
            <a:avLst/>
          </a:prstGeom>
        </p:spPr>
      </p:pic>
      <p:sp>
        <p:nvSpPr>
          <p:cNvPr id="28"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
        <p:nvSpPr>
          <p:cNvPr id="29"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40</a:t>
            </a:fld>
            <a:endParaRPr lang="de-DE" sz="105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7010" name="Rectangle 5"/>
          <p:cNvSpPr>
            <a:spLocks noGrp="1" noChangeArrowheads="1"/>
          </p:cNvSpPr>
          <p:nvPr>
            <p:ph type="title" idx="4294967295"/>
          </p:nvPr>
        </p:nvSpPr>
        <p:spPr bwMode="auto"/>
        <p:txBody>
          <a:bodyPr vert="horz" lIns="91440" tIns="45720" rIns="91440" bIns="45720" rtlCol="0" anchor="ctr">
            <a:normAutofit/>
          </a:bodyPr>
          <a:lstStyle/>
          <a:p>
            <a:pPr>
              <a:defRPr/>
            </a:pPr>
            <a:r>
              <a:rPr lang="de-DE" sz="2400"/>
              <a:t>Umweltamt und BSO entwickeln seit 9/2023 Maßnahmen zum Hochwasserschutz in einem gemeinsamen Projekt</a:t>
            </a:r>
            <a:endParaRPr sz="2400"/>
          </a:p>
        </p:txBody>
      </p:sp>
      <p:sp>
        <p:nvSpPr>
          <p:cNvPr id="427012" name="Rectangle 4"/>
          <p:cNvSpPr>
            <a:spLocks noChangeArrowheads="1"/>
          </p:cNvSpPr>
          <p:nvPr/>
        </p:nvSpPr>
        <p:spPr bwMode="auto">
          <a:xfrm>
            <a:off x="1731482" y="2135316"/>
            <a:ext cx="9603268" cy="1609128"/>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Auf Basis des StvV-Beschlusses zum Klimaanpassungskonzept und der Maßnahmen seit 5/2022 wurde ein Projekt der Stadt mit dem BSO als Projektsteuerer im September 2023 begonnen</a:t>
            </a:r>
            <a:endParaRPr sz="1400">
              <a:solidFill>
                <a:schemeClr val="accent1"/>
              </a:solidFill>
            </a:endParaRPr>
          </a:p>
          <a:p>
            <a:pPr marL="268288" indent="-268288">
              <a:spcBef>
                <a:spcPts val="600"/>
              </a:spcBef>
              <a:buClr>
                <a:schemeClr val="tx2"/>
              </a:buClr>
              <a:buFont typeface="Wingdings"/>
              <a:buChar char="§"/>
              <a:defRPr/>
            </a:pPr>
            <a:r>
              <a:rPr lang="de-DE" sz="1400">
                <a:solidFill>
                  <a:schemeClr val="accent1"/>
                </a:solidFill>
              </a:rPr>
              <a:t>Für alle betroffenen Ortsteile wurden binnen 6 Monaten aktuell 19 Vorschläge (7-10 Sofortmaßnahmen bzw. 9-12 Handlungsempfehlungen) erarbeitet und teilweise schon realisiert.</a:t>
            </a:r>
            <a:endParaRPr sz="1400">
              <a:solidFill>
                <a:schemeClr val="accent1"/>
              </a:solidFill>
            </a:endParaRPr>
          </a:p>
          <a:p>
            <a:pPr marL="268288" indent="-268288">
              <a:spcBef>
                <a:spcPts val="600"/>
              </a:spcBef>
              <a:buClr>
                <a:schemeClr val="tx2"/>
              </a:buClr>
              <a:buFont typeface="Wingdings"/>
              <a:buChar char="§"/>
              <a:defRPr/>
            </a:pPr>
            <a:r>
              <a:rPr lang="de-DE" sz="1400">
                <a:solidFill>
                  <a:schemeClr val="accent1"/>
                </a:solidFill>
              </a:rPr>
              <a:t>Die Gesamtkosten aller 19 Vorschläge inkl. der Planungskosten für das Ing.-Büro belaufen sich auf mind. 1,95 Mio. EUR brutto</a:t>
            </a:r>
            <a:endParaRPr/>
          </a:p>
        </p:txBody>
      </p:sp>
      <p:sp>
        <p:nvSpPr>
          <p:cNvPr id="427013" name="Rectangle 7"/>
          <p:cNvSpPr>
            <a:spLocks noChangeArrowheads="1"/>
          </p:cNvSpPr>
          <p:nvPr/>
        </p:nvSpPr>
        <p:spPr bwMode="auto">
          <a:xfrm>
            <a:off x="952018" y="2348424"/>
            <a:ext cx="1397000" cy="1200150"/>
          </a:xfrm>
          <a:prstGeom prst="rect">
            <a:avLst/>
          </a:prstGeom>
          <a:solidFill>
            <a:schemeClr val="accent1"/>
          </a:solidFill>
          <a:ln w="12700">
            <a:solidFill>
              <a:schemeClr val="bg1"/>
            </a:solidFill>
            <a:miter lim="800000"/>
            <a:headEnd/>
            <a:tailEnd/>
          </a:ln>
          <a:effectLst/>
        </p:spPr>
        <p:txBody>
          <a:bodyPr lIns="72000" tIns="72000" rIns="72000" bIns="72000" anchor="ctr"/>
          <a:lstStyle/>
          <a:p>
            <a:pPr marL="0" marR="0" lvl="0" indent="0" algn="l" defTabSz="914400">
              <a:lnSpc>
                <a:spcPct val="100000"/>
              </a:lnSpc>
              <a:spcBef>
                <a:spcPts val="0"/>
              </a:spcBef>
              <a:spcAft>
                <a:spcPts val="0"/>
              </a:spcAft>
              <a:buClrTx/>
              <a:buSzTx/>
              <a:buFontTx/>
              <a:buNone/>
              <a:defRPr/>
            </a:pPr>
            <a:r>
              <a:rPr lang="de-DE" sz="1800" b="0" i="0" u="none" strike="noStrike" cap="none" spc="0">
                <a:ln>
                  <a:noFill/>
                </a:ln>
                <a:solidFill>
                  <a:srgbClr val="FFFFFF"/>
                </a:solidFill>
                <a:latin typeface="Arial"/>
                <a:ea typeface="Arial"/>
                <a:cs typeface="Arial"/>
              </a:rPr>
              <a:t>Zusammen-fassung</a:t>
            </a:r>
            <a:endParaRPr/>
          </a:p>
        </p:txBody>
      </p:sp>
      <p:sp>
        <p:nvSpPr>
          <p:cNvPr id="427015" name="Rectangle 4"/>
          <p:cNvSpPr>
            <a:spLocks noChangeArrowheads="1"/>
          </p:cNvSpPr>
          <p:nvPr/>
        </p:nvSpPr>
        <p:spPr bwMode="auto">
          <a:xfrm>
            <a:off x="1731482" y="4122564"/>
            <a:ext cx="9603268" cy="1558731"/>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Sofortmaßnahmen, abhängig vom Haushalts- und Umweltrecht, sofort oder nach Brut- u. Setzzeit umsetzen</a:t>
            </a:r>
            <a:endParaRPr sz="1400">
              <a:solidFill>
                <a:schemeClr val="accent1"/>
              </a:solidFill>
            </a:endParaRPr>
          </a:p>
          <a:p>
            <a:pPr marL="268288" indent="-268288">
              <a:spcBef>
                <a:spcPts val="600"/>
              </a:spcBef>
              <a:buClr>
                <a:schemeClr val="tx2"/>
              </a:buClr>
              <a:buFont typeface="Wingdings"/>
              <a:buChar char="§"/>
              <a:defRPr/>
            </a:pPr>
            <a:r>
              <a:rPr lang="de-DE" sz="1400">
                <a:solidFill>
                  <a:schemeClr val="accent1"/>
                </a:solidFill>
              </a:rPr>
              <a:t>Bei einigen Maßnahmen klären, ob diese als Sofortmaßnahme oder als Handlungsempfehlung für die Planung 2025 umgesetzt werden sollen</a:t>
            </a:r>
            <a:endParaRPr/>
          </a:p>
          <a:p>
            <a:pPr marL="268288" indent="-268288">
              <a:spcBef>
                <a:spcPts val="600"/>
              </a:spcBef>
              <a:buClr>
                <a:schemeClr val="tx2"/>
              </a:buClr>
              <a:buFont typeface="Wingdings"/>
              <a:buChar char="§"/>
              <a:defRPr/>
            </a:pPr>
            <a:r>
              <a:rPr lang="de-DE" sz="1400">
                <a:solidFill>
                  <a:schemeClr val="accent1"/>
                </a:solidFill>
              </a:rPr>
              <a:t>Alle Handlungsempfehlungen mit dem Wirtschaftsplan 2025 anmelden</a:t>
            </a:r>
            <a:endParaRPr/>
          </a:p>
        </p:txBody>
      </p:sp>
      <p:sp>
        <p:nvSpPr>
          <p:cNvPr id="427017" name="Rectangle 9"/>
          <p:cNvSpPr>
            <a:spLocks noChangeArrowheads="1"/>
          </p:cNvSpPr>
          <p:nvPr/>
        </p:nvSpPr>
        <p:spPr bwMode="auto">
          <a:xfrm>
            <a:off x="952018" y="4297043"/>
            <a:ext cx="1397000" cy="1200150"/>
          </a:xfrm>
          <a:prstGeom prst="rect">
            <a:avLst/>
          </a:prstGeom>
          <a:solidFill>
            <a:schemeClr val="accent1"/>
          </a:solidFill>
          <a:ln w="12700" algn="ctr">
            <a:solidFill>
              <a:schemeClr val="bg1"/>
            </a:solidFill>
            <a:miter lim="800000"/>
            <a:headEnd/>
            <a:tailEnd/>
          </a:ln>
          <a:effectLst/>
        </p:spPr>
        <p:txBody>
          <a:bodyPr lIns="72000" tIns="72000" rIns="72000" bIns="72000" anchor="ctr"/>
          <a:lstStyle/>
          <a:p>
            <a:pPr marL="0" marR="0" lvl="0" indent="0" algn="l" defTabSz="914400">
              <a:lnSpc>
                <a:spcPct val="100000"/>
              </a:lnSpc>
              <a:spcBef>
                <a:spcPts val="0"/>
              </a:spcBef>
              <a:spcAft>
                <a:spcPts val="0"/>
              </a:spcAft>
              <a:buClrTx/>
              <a:buSzTx/>
              <a:buFontTx/>
              <a:buNone/>
              <a:defRPr/>
            </a:pPr>
            <a:r>
              <a:rPr lang="de-DE">
                <a:solidFill>
                  <a:srgbClr val="FFFFFF"/>
                </a:solidFill>
                <a:latin typeface="Arial"/>
              </a:rPr>
              <a:t>Nächste Schritte</a:t>
            </a:r>
            <a:endParaRPr lang="de-DE" sz="1800" b="0" i="0" u="none" strike="noStrike" cap="none" spc="0">
              <a:ln>
                <a:noFill/>
              </a:ln>
              <a:solidFill>
                <a:srgbClr val="FFFFFF"/>
              </a:solidFill>
              <a:latin typeface="Arial"/>
              <a:ea typeface="Arial"/>
              <a:cs typeface="Arial"/>
            </a:endParaRPr>
          </a:p>
        </p:txBody>
      </p:sp>
      <p:sp>
        <p:nvSpPr>
          <p:cNvPr id="13" name="Datumsplatzhalter 3"/>
          <p:cNvSpPr>
            <a:spLocks noGrp="1"/>
          </p:cNvSpPr>
          <p:nvPr>
            <p:ph type="dt" sz="half" idx="10"/>
          </p:nvPr>
        </p:nvSpPr>
        <p:spPr bwMode="auto">
          <a:xfrm>
            <a:off x="609600" y="6489702"/>
            <a:ext cx="2844800" cy="155301"/>
          </a:xfrm>
        </p:spPr>
        <p:txBody>
          <a:bodyPr/>
          <a:lstStyle/>
          <a:p>
            <a:pPr marL="0" marR="0" lvl="0" indent="0" algn="l" defTabSz="914400">
              <a:lnSpc>
                <a:spcPct val="100000"/>
              </a:lnSpc>
              <a:spcBef>
                <a:spcPts val="0"/>
              </a:spcBef>
              <a:spcAft>
                <a:spcPts val="0"/>
              </a:spcAft>
              <a:buClrTx/>
              <a:buSzTx/>
              <a:buFontTx/>
              <a:buNone/>
              <a:defRPr/>
            </a:pPr>
            <a:fld id="{74F6728F-5360-46AA-ACD9-CEFE7F739C38}" type="datetime1">
              <a:rPr lang="de-DE" sz="1400" b="0" i="0" u="none" strike="noStrike" cap="none" spc="0">
                <a:ln>
                  <a:noFill/>
                </a:ln>
                <a:solidFill>
                  <a:srgbClr val="FFFFFF"/>
                </a:solidFill>
                <a:latin typeface="Arial"/>
                <a:ea typeface="Arial"/>
                <a:cs typeface="Arial"/>
              </a:rPr>
              <a:t>29.04.2024</a:t>
            </a:fld>
            <a:endParaRPr lang="de-DE" sz="1400" b="0" i="0" u="none" strike="noStrike" cap="none" spc="0">
              <a:ln>
                <a:noFill/>
              </a:ln>
              <a:solidFill>
                <a:srgbClr val="FFFFFF"/>
              </a:solidFill>
              <a:latin typeface="Arial"/>
              <a:ea typeface="Arial"/>
              <a:cs typeface="Arial"/>
            </a:endParaRPr>
          </a:p>
        </p:txBody>
      </p:sp>
      <p:sp>
        <p:nvSpPr>
          <p:cNvPr id="14" name="Fußzeilenplatzhalter 4"/>
          <p:cNvSpPr>
            <a:spLocks noGrp="1"/>
          </p:cNvSpPr>
          <p:nvPr>
            <p:ph type="ftr" sz="quarter" idx="11"/>
          </p:nvPr>
        </p:nvSpPr>
        <p:spPr bwMode="auto">
          <a:xfrm>
            <a:off x="3637118" y="6489702"/>
            <a:ext cx="4906731" cy="365125"/>
          </a:xfrm>
        </p:spPr>
        <p:txBody>
          <a:bodyPr/>
          <a:lstStyle/>
          <a:p>
            <a:pPr marL="0" marR="0" lvl="0" indent="0" algn="l" defTabSz="914400">
              <a:lnSpc>
                <a:spcPct val="100000"/>
              </a:lnSpc>
              <a:spcBef>
                <a:spcPts val="0"/>
              </a:spcBef>
              <a:spcAft>
                <a:spcPts val="0"/>
              </a:spcAft>
              <a:buClrTx/>
              <a:buSzTx/>
              <a:buFontTx/>
              <a:buNone/>
              <a:defRPr/>
            </a:pPr>
            <a:r>
              <a:rPr lang="de-DE" sz="1400" b="0" i="0" u="none" strike="noStrike" cap="none" spc="0">
                <a:ln>
                  <a:noFill/>
                </a:ln>
                <a:solidFill>
                  <a:srgbClr val="FFFFFF"/>
                </a:solidFill>
                <a:latin typeface="Arial"/>
                <a:ea typeface="Arial"/>
                <a:cs typeface="Arial"/>
              </a:rPr>
              <a:t>Eigenbetrieb der Stadt Oberursel (Taunus)</a:t>
            </a:r>
            <a:endParaRPr/>
          </a:p>
        </p:txBody>
      </p:sp>
      <p:sp>
        <p:nvSpPr>
          <p:cNvPr id="15" name="Foliennummernplatzhalter 5"/>
          <p:cNvSpPr>
            <a:spLocks noGrp="1"/>
          </p:cNvSpPr>
          <p:nvPr>
            <p:ph type="sldNum" sz="quarter" idx="12"/>
          </p:nvPr>
        </p:nvSpPr>
        <p:spPr bwMode="auto">
          <a:xfrm>
            <a:off x="8737600" y="6489702"/>
            <a:ext cx="1678880" cy="365125"/>
          </a:xfrm>
        </p:spPr>
        <p:txBody>
          <a:bodyPr/>
          <a:lstStyle/>
          <a:p>
            <a:pPr marL="0" marR="0" lvl="0" indent="0" algn="r" defTabSz="914400">
              <a:lnSpc>
                <a:spcPct val="100000"/>
              </a:lnSpc>
              <a:spcBef>
                <a:spcPts val="0"/>
              </a:spcBef>
              <a:spcAft>
                <a:spcPts val="0"/>
              </a:spcAft>
              <a:buClrTx/>
              <a:buSzTx/>
              <a:buFontTx/>
              <a:buNone/>
              <a:defRPr/>
            </a:pPr>
            <a:fld id="{2B68536C-07B9-4C11-B779-6DE30B5FA97D}" type="slidenum">
              <a:rPr lang="de-DE" sz="1400" b="0" i="0" u="none" strike="noStrike" cap="none" spc="0">
                <a:ln>
                  <a:noFill/>
                </a:ln>
                <a:solidFill>
                  <a:srgbClr val="FFFFFF"/>
                </a:solidFill>
                <a:latin typeface="Arial"/>
                <a:ea typeface="Arial"/>
                <a:cs typeface="Arial"/>
              </a:rPr>
              <a:t>41</a:t>
            </a:fld>
            <a:endParaRPr lang="de-DE" sz="1400" b="0" i="0" u="none" strike="noStrike" cap="none" spc="0">
              <a:ln>
                <a:noFill/>
              </a:ln>
              <a:solidFill>
                <a:srgbClr val="FFFFFF"/>
              </a:solidFill>
              <a:latin typeface="Arial"/>
              <a:ea typeface="Arial"/>
              <a:cs typeface="Arial"/>
            </a:endParaRPr>
          </a:p>
        </p:txBody>
      </p:sp>
      <p:sp>
        <p:nvSpPr>
          <p:cNvPr id="17"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41</a:t>
            </a:fld>
            <a:endParaRPr lang="de-DE" sz="1050">
              <a:solidFill>
                <a:schemeClr val="bg1">
                  <a:lumMod val="50000"/>
                </a:schemeClr>
              </a:solidFill>
            </a:endParaRPr>
          </a:p>
        </p:txBody>
      </p:sp>
      <p:sp>
        <p:nvSpPr>
          <p:cNvPr id="18" name="Datumsplatzhalter 3"/>
          <p:cNvSpPr txBox="1"/>
          <p:nvPr/>
        </p:nvSpPr>
        <p:spPr bwMode="auto">
          <a:xfrm>
            <a:off x="838198" y="6492874"/>
            <a:ext cx="2743200" cy="365125"/>
          </a:xfrm>
          <a:prstGeom prst="rect">
            <a:avLst/>
          </a:prstGeom>
        </p:spPr>
        <p:txBody>
          <a:bodyPr vert="horz" lIns="91440" tIns="45720" rIns="91440" bIns="45720" rtlCol="0" anchor="ctr"/>
          <a:lstStyle>
            <a:defPPr>
              <a:defRPr lang="de-DE"/>
            </a:defPPr>
            <a:lvl1pPr marL="0" algn="l" defTabSz="914400">
              <a:defRPr sz="1200">
                <a:solidFill>
                  <a:schemeClr val="tx1">
                    <a:tint val="75000"/>
                  </a:schemeClr>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xmlns:m="http://schemas.openxmlformats.org/officeDocument/2006/math" xmlns:w="http://schemas.openxmlformats.org/wordprocessingml/2006/main">
      <p:transition spd="slow" advClick="1">
        <p:wipe dir="r"/>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8443" y="739190"/>
            <a:ext cx="8587811" cy="1325563"/>
          </a:xfrm>
        </p:spPr>
        <p:txBody>
          <a:bodyPr>
            <a:normAutofit/>
          </a:bodyPr>
          <a:lstStyle/>
          <a:p>
            <a:pPr>
              <a:defRPr/>
            </a:pPr>
            <a:r>
              <a:rPr lang="de-DE" sz="3200"/>
              <a:t>Inhaltsverzeichnis</a:t>
            </a:r>
            <a:endParaRPr sz="3200"/>
          </a:p>
        </p:txBody>
      </p:sp>
      <p:sp>
        <p:nvSpPr>
          <p:cNvPr id="3" name="Inhaltsplatzhalter 2"/>
          <p:cNvSpPr>
            <a:spLocks noGrp="1"/>
          </p:cNvSpPr>
          <p:nvPr>
            <p:ph sz="quarter" idx="13"/>
          </p:nvPr>
        </p:nvSpPr>
        <p:spPr bwMode="auto">
          <a:xfrm>
            <a:off x="738443" y="2091129"/>
            <a:ext cx="10943167" cy="5328591"/>
          </a:xfrm>
        </p:spPr>
        <p:txBody>
          <a:bodyPr>
            <a:noAutofit/>
          </a:bodyPr>
          <a:lstStyle/>
          <a:p>
            <a:pPr marL="342900" indent="-342900">
              <a:buFont typeface="+mj-lt"/>
              <a:buAutoNum type="arabicPeriod"/>
              <a:defRPr/>
            </a:pPr>
            <a:r>
              <a:rPr lang="de-DE" sz="1800" dirty="0">
                <a:solidFill>
                  <a:schemeClr val="bg1">
                    <a:lumMod val="65000"/>
                  </a:schemeClr>
                </a:solidFill>
              </a:rPr>
              <a:t>Begrüßung – Bürgermeisterin Antje Runge</a:t>
            </a:r>
          </a:p>
          <a:p>
            <a:pPr marL="342900" indent="-342900">
              <a:buFont typeface="+mj-lt"/>
              <a:buAutoNum type="arabicPeriod"/>
              <a:defRPr/>
            </a:pPr>
            <a:r>
              <a:rPr lang="de-DE" sz="1800" dirty="0">
                <a:solidFill>
                  <a:schemeClr val="bg1">
                    <a:lumMod val="65000"/>
                  </a:schemeClr>
                </a:solidFill>
              </a:rPr>
              <a:t>Klimaanpassungskonzept: Allgemeines und Ausgangslage – Michael Maag, Betriebsleitung BSO</a:t>
            </a:r>
            <a:endParaRPr dirty="0"/>
          </a:p>
          <a:p>
            <a:pPr marL="342900" indent="-342900">
              <a:buFont typeface="+mj-lt"/>
              <a:buAutoNum type="arabicPeriod"/>
              <a:defRPr/>
            </a:pPr>
            <a:r>
              <a:rPr lang="de-DE" sz="1800" dirty="0">
                <a:solidFill>
                  <a:schemeClr val="bg1">
                    <a:lumMod val="65000"/>
                  </a:schemeClr>
                </a:solidFill>
              </a:rPr>
              <a:t>Bestandsanalyse und Maßnahmen Bach – Michael Maag, Betriebsleitung BSO</a:t>
            </a:r>
            <a:endParaRPr dirty="0"/>
          </a:p>
          <a:p>
            <a:pPr marL="342900" indent="-342900">
              <a:buFont typeface="+mj-lt"/>
              <a:buAutoNum type="arabicPeriod"/>
              <a:defRPr/>
            </a:pPr>
            <a:r>
              <a:rPr lang="de-DE" sz="1800" dirty="0"/>
              <a:t>Bestandsanalyse GEP und Situation Kanal – </a:t>
            </a:r>
            <a:r>
              <a:rPr lang="de-DE" sz="1800" dirty="0">
                <a:solidFill>
                  <a:schemeClr val="accent1"/>
                </a:solidFill>
              </a:rPr>
              <a:t>Michael Maag, Betriebsleitung BSO</a:t>
            </a:r>
            <a:endParaRPr dirty="0"/>
          </a:p>
          <a:p>
            <a:pPr marL="342900" indent="-342900">
              <a:buFont typeface="+mj-lt"/>
              <a:buAutoNum type="arabicPeriod"/>
              <a:defRPr/>
            </a:pPr>
            <a:r>
              <a:rPr lang="de-DE" sz="1800" dirty="0">
                <a:solidFill>
                  <a:schemeClr val="bg1">
                    <a:lumMod val="65000"/>
                  </a:schemeClr>
                </a:solidFill>
              </a:rPr>
              <a:t>Eigenvorsorge – Jens Gessner, Bereichsleitung Nachhaltigkeit, Klima-, Umweltschutz und Mobilität</a:t>
            </a:r>
          </a:p>
          <a:p>
            <a:pPr marL="342900" indent="-342900">
              <a:buFont typeface="+mj-lt"/>
              <a:buAutoNum type="arabicPeriod"/>
              <a:defRPr/>
            </a:pPr>
            <a:r>
              <a:rPr lang="de-DE" sz="1800" dirty="0">
                <a:solidFill>
                  <a:schemeClr val="bg1">
                    <a:lumMod val="65000"/>
                  </a:schemeClr>
                </a:solidFill>
              </a:rPr>
              <a:t>Gebührenbescheide – Valentin Reuter, </a:t>
            </a:r>
            <a:r>
              <a:rPr lang="de-DE" sz="1800" dirty="0">
                <a:solidFill>
                  <a:schemeClr val="bg1">
                    <a:lumMod val="65000"/>
                  </a:schemeClr>
                </a:solidFill>
              </a:rPr>
              <a:t>Stadtbrandinspektor</a:t>
            </a:r>
            <a:endParaRPr lang="de-DE" sz="1800" dirty="0">
              <a:solidFill>
                <a:schemeClr val="bg1">
                  <a:lumMod val="65000"/>
                </a:schemeClr>
              </a:solidFill>
            </a:endParaRPr>
          </a:p>
          <a:p>
            <a:pPr marL="342900" indent="-342900">
              <a:buFont typeface="+mj-lt"/>
              <a:buAutoNum type="arabicPeriod"/>
              <a:defRPr/>
            </a:pPr>
            <a:r>
              <a:rPr lang="de-DE" sz="1800" dirty="0">
                <a:solidFill>
                  <a:schemeClr val="bg1">
                    <a:lumMod val="65000"/>
                  </a:schemeClr>
                </a:solidFill>
              </a:rPr>
              <a:t>Fragen</a:t>
            </a: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42</a:t>
            </a:fld>
            <a:endParaRPr lang="de-DE"/>
          </a:p>
        </p:txBody>
      </p:sp>
      <p:sp>
        <p:nvSpPr>
          <p:cNvPr id="9"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42</a:t>
            </a:fld>
            <a:endParaRPr lang="de-DE" sz="1050">
              <a:solidFill>
                <a:schemeClr val="bg1">
                  <a:lumMod val="50000"/>
                </a:schemeClr>
              </a:solidFill>
            </a:endParaRPr>
          </a:p>
        </p:txBody>
      </p:sp>
      <p:sp>
        <p:nvSpPr>
          <p:cNvPr id="10"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5"/>
          <p:cNvPicPr>
            <a:picLocks noChangeAspect="1"/>
          </p:cNvPicPr>
          <p:nvPr/>
        </p:nvPicPr>
        <p:blipFill>
          <a:blip r:embed="rId3"/>
          <a:srcRect b="20057"/>
          <a:stretch/>
        </p:blipFill>
        <p:spPr bwMode="auto">
          <a:xfrm>
            <a:off x="823116" y="1963495"/>
            <a:ext cx="6253264" cy="4456355"/>
          </a:xfrm>
          <a:prstGeom prst="rect">
            <a:avLst/>
          </a:prstGeom>
        </p:spPr>
      </p:pic>
      <p:sp>
        <p:nvSpPr>
          <p:cNvPr id="2" name="Titel 1"/>
          <p:cNvSpPr>
            <a:spLocks noGrp="1"/>
          </p:cNvSpPr>
          <p:nvPr>
            <p:ph type="title"/>
          </p:nvPr>
        </p:nvSpPr>
        <p:spPr bwMode="auto">
          <a:xfrm>
            <a:off x="73891" y="200750"/>
            <a:ext cx="11794835" cy="706090"/>
          </a:xfrm>
          <a:prstGeom prst="rect">
            <a:avLst/>
          </a:prstGeom>
          <a:solidFill>
            <a:schemeClr val="bg1"/>
          </a:solidFill>
        </p:spPr>
        <p:txBody>
          <a:bodyPr>
            <a:noAutofit/>
          </a:bodyPr>
          <a:lstStyle/>
          <a:p>
            <a:pPr>
              <a:defRPr/>
            </a:pPr>
            <a:r>
              <a:rPr lang="de-DE" sz="2400"/>
              <a:t>Bestandsanalyse Kanal aquadrat 21.11.2023: Kanalnetz ist in Weißkirchener Straße nicht ursächlich für Wasser im Keller bei Starkregen</a:t>
            </a:r>
            <a:endParaRPr/>
          </a:p>
        </p:txBody>
      </p:sp>
      <p:sp>
        <p:nvSpPr>
          <p:cNvPr id="11" name="Textfeld 10"/>
          <p:cNvSpPr txBox="1"/>
          <p:nvPr/>
        </p:nvSpPr>
        <p:spPr bwMode="auto">
          <a:xfrm>
            <a:off x="7076381" y="1973020"/>
            <a:ext cx="4563170" cy="2754600"/>
          </a:xfrm>
          <a:prstGeom prst="rect">
            <a:avLst/>
          </a:prstGeom>
          <a:noFill/>
        </p:spPr>
        <p:txBody>
          <a:bodyPr wrap="square" rtlCol="0">
            <a:spAutoFit/>
          </a:bodyPr>
          <a:lstStyle/>
          <a:p>
            <a:pPr>
              <a:defRPr/>
            </a:pPr>
            <a:r>
              <a:rPr lang="de-DE" sz="1400" i="1"/>
              <a:t>„Die Wirksamkeit der vorgeschlagenen hydraulischen Sanierung (d. h. rückstausichere Schachtabdeckung) kann auf der Grundlage des GEP nicht überprüft werden. </a:t>
            </a:r>
            <a:endParaRPr/>
          </a:p>
          <a:p>
            <a:pPr>
              <a:spcBef>
                <a:spcPts val="600"/>
              </a:spcBef>
              <a:defRPr/>
            </a:pPr>
            <a:r>
              <a:rPr lang="de-DE" sz="1400" i="1"/>
              <a:t>Es ist jedoch davon auszugehen, dass im Rahmen der Erstellung des GEP eine entsprechende Überprüfung erfolgt ist. Sofern diese Sanierungsempfehlung umgesetzt wurde, wird das System in diesem Bereich unter den angesetzten Randbedingungen (d. h. Kanal, Flächen, Parametrierung, Niederschlagsansatz usw.) nach den allgemein anerkannten Regeln der Technik betrieben.“</a:t>
            </a:r>
          </a:p>
        </p:txBody>
      </p:sp>
      <p:sp>
        <p:nvSpPr>
          <p:cNvPr id="9"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43</a:t>
            </a:fld>
            <a:endParaRPr lang="de-DE" sz="1050">
              <a:solidFill>
                <a:schemeClr val="bg1">
                  <a:lumMod val="50000"/>
                </a:schemeClr>
              </a:solidFill>
            </a:endParaRPr>
          </a:p>
        </p:txBody>
      </p:sp>
      <p:sp>
        <p:nvSpPr>
          <p:cNvPr id="13"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Inhaltsplatzhalter 6"/>
          <p:cNvSpPr>
            <a:spLocks noGrp="1"/>
          </p:cNvSpPr>
          <p:nvPr>
            <p:ph sz="quarter" idx="13"/>
          </p:nvPr>
        </p:nvSpPr>
        <p:spPr bwMode="auto">
          <a:xfrm>
            <a:off x="828675" y="1859197"/>
            <a:ext cx="10548858" cy="3888630"/>
          </a:xfrm>
        </p:spPr>
        <p:txBody>
          <a:bodyPr>
            <a:noAutofit/>
          </a:bodyPr>
          <a:lstStyle/>
          <a:p>
            <a:pPr marL="0" indent="0" algn="just">
              <a:buNone/>
              <a:defRPr/>
            </a:pPr>
            <a:r>
              <a:rPr lang="de-DE" sz="1800" b="1"/>
              <a:t>Ergebnis: </a:t>
            </a:r>
            <a:endParaRPr/>
          </a:p>
          <a:p>
            <a:pPr marL="0" indent="0" algn="ctr">
              <a:buNone/>
              <a:defRPr/>
            </a:pPr>
            <a:r>
              <a:rPr lang="de-DE" sz="1800" b="1"/>
              <a:t>Kanalnetz ist in Weißkirchener Straße nicht ursächlich für Wasser im Keller bei Starkregen</a:t>
            </a:r>
          </a:p>
          <a:p>
            <a:pPr algn="just">
              <a:defRPr/>
            </a:pPr>
            <a:endParaRPr lang="de-DE" sz="1400" b="1"/>
          </a:p>
          <a:p>
            <a:pPr algn="just">
              <a:defRPr/>
            </a:pPr>
            <a:r>
              <a:rPr lang="de-DE" sz="1400" b="1"/>
              <a:t>13.03.2024</a:t>
            </a:r>
            <a:r>
              <a:rPr lang="de-DE" sz="1400"/>
              <a:t> erneuter Vortrag mit schriftlicher Erläuterung und Bild eines Anwohners, wonach der Kanal falsch gebaut sei (Gegenströmungen). </a:t>
            </a:r>
            <a:endParaRPr sz="1400"/>
          </a:p>
          <a:p>
            <a:pPr algn="just">
              <a:defRPr/>
            </a:pPr>
            <a:r>
              <a:rPr lang="de-DE" sz="1400"/>
              <a:t>Taggleicher Versand der Ausarbeitung des Anwohners an Ing.-Büro aquadrat</a:t>
            </a:r>
          </a:p>
          <a:p>
            <a:pPr>
              <a:defRPr/>
            </a:pPr>
            <a:r>
              <a:rPr lang="de-DE" sz="1400" b="1"/>
              <a:t>14.03.2024</a:t>
            </a:r>
            <a:r>
              <a:rPr lang="de-DE" sz="1400"/>
              <a:t> Antwort aquadrat*: </a:t>
            </a:r>
            <a:endParaRPr sz="1400"/>
          </a:p>
          <a:p>
            <a:pPr algn="just">
              <a:defRPr/>
            </a:pPr>
            <a:r>
              <a:rPr lang="de-DE" sz="1400"/>
              <a:t>„[…] ich habe mir die Unterlagen von Herrn xxx nochmals angesehen. Seine Theorie der „gegenläufigen Wasserfließrichtungen“ ist für mich nicht nachvollziehbar. Wenn dies der Grund für die von ihm beschriebenen Probleme (Wassereintritt in den Keller) wäre, so würde in Deutschland nicht ein einziges Kanalnetz funktionieren. Das im Bereich der Weißkirchner Straße verlegte Kanalsystem ist in seiner vorliegenden Topologie gängig und entspricht von seiner Verlegung dem, was man (im Anbetracht der äußeren Randbedingungen wie Straßenverlauf und Bebauung) heutzutage auch bauen würde. Einzig die Nennweite DN250 ist nach den heute geltenden allgemein anerkannten Regeln der Technik nicht mehr zeitgemäß.“</a:t>
            </a:r>
            <a:endParaRPr sz="1400"/>
          </a:p>
          <a:p>
            <a:pPr>
              <a:defRPr/>
            </a:pPr>
            <a:r>
              <a:rPr lang="de-DE" sz="1400" b="1"/>
              <a:t>Lösung</a:t>
            </a:r>
            <a:r>
              <a:rPr lang="de-DE" sz="1400"/>
              <a:t> </a:t>
            </a:r>
            <a:r>
              <a:rPr lang="de-DE" sz="1400" b="1"/>
              <a:t>Eigenvorsorge</a:t>
            </a:r>
            <a:r>
              <a:rPr lang="de-DE" sz="1400"/>
              <a:t> gemäß: Vorschlag Ing.-Büro piplus**</a:t>
            </a:r>
            <a:endParaRPr/>
          </a:p>
        </p:txBody>
      </p:sp>
      <p:sp>
        <p:nvSpPr>
          <p:cNvPr id="2" name="Titel 1"/>
          <p:cNvSpPr>
            <a:spLocks noGrp="1"/>
          </p:cNvSpPr>
          <p:nvPr>
            <p:ph type="title"/>
          </p:nvPr>
        </p:nvSpPr>
        <p:spPr bwMode="auto">
          <a:xfrm>
            <a:off x="828675" y="933733"/>
            <a:ext cx="7715174" cy="706090"/>
          </a:xfrm>
          <a:prstGeom prst="rect">
            <a:avLst/>
          </a:prstGeom>
          <a:solidFill>
            <a:schemeClr val="bg1"/>
          </a:solidFill>
        </p:spPr>
        <p:txBody>
          <a:bodyPr>
            <a:noAutofit/>
          </a:bodyPr>
          <a:lstStyle/>
          <a:p>
            <a:pPr>
              <a:defRPr/>
            </a:pPr>
            <a:r>
              <a:rPr lang="de-DE" sz="2400"/>
              <a:t>Bestandsanalyse Kanal aquadrat vom 21.11.2023 </a:t>
            </a:r>
            <a:br>
              <a:rPr lang="de-DE" sz="2400"/>
            </a:br>
            <a:endParaRPr lang="de-DE" sz="2400"/>
          </a:p>
        </p:txBody>
      </p:sp>
      <p:sp>
        <p:nvSpPr>
          <p:cNvPr id="9" name="Textfeld 8"/>
          <p:cNvSpPr txBox="1"/>
          <p:nvPr/>
        </p:nvSpPr>
        <p:spPr bwMode="auto">
          <a:xfrm>
            <a:off x="1092398" y="5913687"/>
            <a:ext cx="1141659" cy="523220"/>
          </a:xfrm>
          <a:prstGeom prst="rect">
            <a:avLst/>
          </a:prstGeom>
          <a:noFill/>
        </p:spPr>
        <p:txBody>
          <a:bodyPr wrap="none" rtlCol="0">
            <a:spAutoFit/>
          </a:bodyPr>
          <a:lstStyle/>
          <a:p>
            <a:pPr>
              <a:defRPr/>
            </a:pPr>
            <a:r>
              <a:rPr lang="de-DE" sz="1400"/>
              <a:t>*  Anhang 1</a:t>
            </a:r>
            <a:endParaRPr sz="1400"/>
          </a:p>
          <a:p>
            <a:pPr>
              <a:defRPr/>
            </a:pPr>
            <a:r>
              <a:rPr lang="de-DE" sz="1400"/>
              <a:t>** Anhang 2</a:t>
            </a:r>
          </a:p>
        </p:txBody>
      </p:sp>
      <p:sp>
        <p:nvSpPr>
          <p:cNvPr id="12"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44</a:t>
            </a:fld>
            <a:endParaRPr lang="de-DE" sz="1050">
              <a:solidFill>
                <a:schemeClr val="bg1">
                  <a:lumMod val="50000"/>
                </a:schemeClr>
              </a:solidFill>
            </a:endParaRPr>
          </a:p>
        </p:txBody>
      </p:sp>
      <p:sp>
        <p:nvSpPr>
          <p:cNvPr id="13"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Anhang 1</a:t>
            </a:r>
          </a:p>
        </p:txBody>
      </p:sp>
      <p:pic>
        <p:nvPicPr>
          <p:cNvPr id="6" name="Grafik 5"/>
          <p:cNvPicPr>
            <a:picLocks noChangeAspect="1"/>
          </p:cNvPicPr>
          <p:nvPr/>
        </p:nvPicPr>
        <p:blipFill>
          <a:blip r:embed="rId2"/>
          <a:stretch/>
        </p:blipFill>
        <p:spPr bwMode="auto">
          <a:xfrm>
            <a:off x="838198" y="1887681"/>
            <a:ext cx="8220075" cy="3962400"/>
          </a:xfrm>
          <a:prstGeom prst="rect">
            <a:avLst/>
          </a:prstGeom>
        </p:spPr>
      </p:pic>
      <p:sp>
        <p:nvSpPr>
          <p:cNvPr id="9"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45</a:t>
            </a:fld>
            <a:endParaRPr lang="de-DE" sz="1050">
              <a:solidFill>
                <a:schemeClr val="bg1">
                  <a:lumMod val="50000"/>
                </a:schemeClr>
              </a:solidFill>
            </a:endParaRPr>
          </a:p>
        </p:txBody>
      </p:sp>
      <p:sp>
        <p:nvSpPr>
          <p:cNvPr id="10"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Anhang 2</a:t>
            </a:r>
          </a:p>
        </p:txBody>
      </p:sp>
      <p:sp>
        <p:nvSpPr>
          <p:cNvPr id="9" name="Inhaltsplatzhalter 8"/>
          <p:cNvSpPr>
            <a:spLocks noGrp="1"/>
          </p:cNvSpPr>
          <p:nvPr>
            <p:ph sz="quarter" idx="13"/>
          </p:nvPr>
        </p:nvSpPr>
        <p:spPr bwMode="auto">
          <a:xfrm>
            <a:off x="7805140" y="4561144"/>
            <a:ext cx="3637118" cy="1594914"/>
          </a:xfrm>
        </p:spPr>
        <p:txBody>
          <a:bodyPr>
            <a:normAutofit/>
          </a:bodyPr>
          <a:lstStyle/>
          <a:p>
            <a:pPr>
              <a:defRPr/>
            </a:pPr>
            <a:r>
              <a:rPr lang="de-DE" sz="1400"/>
              <a:t>Das rückwärtige Dachflächenwasser RDW sollte nicht weiter unter den Häusern abgeleitet werden und dadurch Rücklaufklappen nicht nutzbar machen.</a:t>
            </a:r>
            <a:endParaRPr sz="1400"/>
          </a:p>
          <a:p>
            <a:pPr>
              <a:defRPr/>
            </a:pPr>
            <a:r>
              <a:rPr lang="de-DE" sz="1400"/>
              <a:t>Das RDW sollte direkt (z. B. über eine Sammelrinne) in den Kanal geleitet werden.</a:t>
            </a:r>
            <a:endParaRPr/>
          </a:p>
        </p:txBody>
      </p:sp>
      <p:pic>
        <p:nvPicPr>
          <p:cNvPr id="7" name="Grafik 6"/>
          <p:cNvPicPr>
            <a:picLocks noChangeAspect="1"/>
          </p:cNvPicPr>
          <p:nvPr/>
        </p:nvPicPr>
        <p:blipFill>
          <a:blip r:embed="rId2"/>
          <a:stretch/>
        </p:blipFill>
        <p:spPr bwMode="auto">
          <a:xfrm>
            <a:off x="8062160" y="1851378"/>
            <a:ext cx="3251318" cy="2263058"/>
          </a:xfrm>
          <a:prstGeom prst="rect">
            <a:avLst/>
          </a:prstGeom>
        </p:spPr>
      </p:pic>
      <p:pic>
        <p:nvPicPr>
          <p:cNvPr id="8" name="Grafik 7"/>
          <p:cNvPicPr>
            <a:picLocks noChangeAspect="1"/>
          </p:cNvPicPr>
          <p:nvPr/>
        </p:nvPicPr>
        <p:blipFill>
          <a:blip r:embed="rId3"/>
          <a:stretch/>
        </p:blipFill>
        <p:spPr bwMode="auto">
          <a:xfrm>
            <a:off x="838198" y="1740606"/>
            <a:ext cx="6966941" cy="4699178"/>
          </a:xfrm>
          <a:prstGeom prst="rect">
            <a:avLst/>
          </a:prstGeom>
        </p:spPr>
      </p:pic>
      <p:sp>
        <p:nvSpPr>
          <p:cNvPr id="12"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46</a:t>
            </a:fld>
            <a:endParaRPr lang="de-DE" sz="1050">
              <a:solidFill>
                <a:schemeClr val="bg1">
                  <a:lumMod val="50000"/>
                </a:schemeClr>
              </a:solidFill>
            </a:endParaRPr>
          </a:p>
        </p:txBody>
      </p:sp>
      <p:sp>
        <p:nvSpPr>
          <p:cNvPr id="13"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Fußzeilenplatzhalter 2"/>
          <p:cNvSpPr>
            <a:spLocks noGrp="1"/>
          </p:cNvSpPr>
          <p:nvPr>
            <p:ph type="ftr" sz="quarter" idx="11"/>
          </p:nvPr>
        </p:nvSpPr>
        <p:spPr bwMode="auto"/>
        <p:txBody>
          <a:bodyPr/>
          <a:lstStyle/>
          <a:p>
            <a:pPr algn="ctr">
              <a:defRPr/>
            </a:pPr>
            <a:r>
              <a:rPr lang="de-DE">
                <a:solidFill>
                  <a:srgbClr val="FFFFFF"/>
                </a:solidFill>
                <a:latin typeface="Arial"/>
              </a:rPr>
              <a:t>Eigenbetrieb der Stadt Oberursel (Taunus)</a:t>
            </a:r>
            <a:endParaRPr/>
          </a:p>
        </p:txBody>
      </p:sp>
      <p:sp>
        <p:nvSpPr>
          <p:cNvPr id="13" name="Foliennummernplatzhalter 3"/>
          <p:cNvSpPr>
            <a:spLocks noGrp="1"/>
          </p:cNvSpPr>
          <p:nvPr>
            <p:ph type="sldNum" sz="quarter" idx="12"/>
          </p:nvPr>
        </p:nvSpPr>
        <p:spPr bwMode="auto"/>
        <p:txBody>
          <a:bodyPr/>
          <a:lstStyle/>
          <a:p>
            <a:pPr>
              <a:defRPr/>
            </a:pPr>
            <a:fld id="{F2C0D058-5787-44D5-887E-68F446677E2B}" type="slidenum">
              <a:rPr lang="de-DE">
                <a:solidFill>
                  <a:srgbClr val="FFFFFF"/>
                </a:solidFill>
                <a:latin typeface="Arial"/>
              </a:rPr>
              <a:t>47</a:t>
            </a:fld>
            <a:endParaRPr lang="de-DE">
              <a:solidFill>
                <a:srgbClr val="FFFFFF"/>
              </a:solidFill>
              <a:latin typeface="Arial"/>
            </a:endParaRPr>
          </a:p>
        </p:txBody>
      </p:sp>
      <p:sp>
        <p:nvSpPr>
          <p:cNvPr id="17" name="Rectangle 4"/>
          <p:cNvSpPr>
            <a:spLocks noChangeArrowheads="1"/>
          </p:cNvSpPr>
          <p:nvPr/>
        </p:nvSpPr>
        <p:spPr bwMode="auto">
          <a:xfrm>
            <a:off x="1377190" y="4990642"/>
            <a:ext cx="9950972" cy="1584175"/>
          </a:xfrm>
          <a:custGeom>
            <a:avLst/>
            <a:gdLst>
              <a:gd name="connsiteX0" fmla="*/ 0 w 7561416"/>
              <a:gd name="connsiteY0" fmla="*/ 0 h 1511300"/>
              <a:gd name="connsiteX1" fmla="*/ 7561416 w 7561416"/>
              <a:gd name="connsiteY1" fmla="*/ 0 h 1511300"/>
              <a:gd name="connsiteX2" fmla="*/ 7561416 w 7561416"/>
              <a:gd name="connsiteY2" fmla="*/ 1511300 h 1511300"/>
              <a:gd name="connsiteX3" fmla="*/ 0 w 7561416"/>
              <a:gd name="connsiteY3" fmla="*/ 1511300 h 1511300"/>
              <a:gd name="connsiteX4" fmla="*/ 0 w 7561416"/>
              <a:gd name="connsiteY4" fmla="*/ 0 h 1511300"/>
              <a:gd name="connsiteX0" fmla="*/ 0 w 7561416"/>
              <a:gd name="connsiteY0" fmla="*/ 0 h 1511300"/>
              <a:gd name="connsiteX1" fmla="*/ 7561416 w 7561416"/>
              <a:gd name="connsiteY1" fmla="*/ 0 h 1511300"/>
              <a:gd name="connsiteX2" fmla="*/ 7554992 w 7561416"/>
              <a:gd name="connsiteY2" fmla="*/ 1165498 h 1511300"/>
              <a:gd name="connsiteX3" fmla="*/ 7561416 w 7561416"/>
              <a:gd name="connsiteY3" fmla="*/ 1511300 h 1511300"/>
              <a:gd name="connsiteX4" fmla="*/ 0 w 7561416"/>
              <a:gd name="connsiteY4" fmla="*/ 1511300 h 1511300"/>
              <a:gd name="connsiteX5" fmla="*/ 0 w 7561416"/>
              <a:gd name="connsiteY5" fmla="*/ 0 h 1511300"/>
              <a:gd name="connsiteX0" fmla="*/ 0 w 7561416"/>
              <a:gd name="connsiteY0" fmla="*/ 0 h 1511300"/>
              <a:gd name="connsiteX1" fmla="*/ 7561416 w 7561416"/>
              <a:gd name="connsiteY1" fmla="*/ 0 h 1511300"/>
              <a:gd name="connsiteX2" fmla="*/ 7554992 w 7561416"/>
              <a:gd name="connsiteY2" fmla="*/ 1165498 h 1511300"/>
              <a:gd name="connsiteX3" fmla="*/ 7561416 w 7561416"/>
              <a:gd name="connsiteY3" fmla="*/ 1511300 h 1511300"/>
              <a:gd name="connsiteX4" fmla="*/ 7164467 w 7561416"/>
              <a:gd name="connsiteY4" fmla="*/ 1508398 h 1511300"/>
              <a:gd name="connsiteX5" fmla="*/ 0 w 7561416"/>
              <a:gd name="connsiteY5" fmla="*/ 1511300 h 1511300"/>
              <a:gd name="connsiteX6" fmla="*/ 0 w 7561416"/>
              <a:gd name="connsiteY6" fmla="*/ 0 h 1511300"/>
              <a:gd name="connsiteX0" fmla="*/ 0 w 7561416"/>
              <a:gd name="connsiteY0" fmla="*/ 0 h 1511300"/>
              <a:gd name="connsiteX1" fmla="*/ 7561416 w 7561416"/>
              <a:gd name="connsiteY1" fmla="*/ 0 h 1511300"/>
              <a:gd name="connsiteX2" fmla="*/ 7554992 w 7561416"/>
              <a:gd name="connsiteY2" fmla="*/ 1165498 h 1511300"/>
              <a:gd name="connsiteX3" fmla="*/ 7294716 w 7561416"/>
              <a:gd name="connsiteY3" fmla="*/ 1282700 h 1511300"/>
              <a:gd name="connsiteX4" fmla="*/ 7164467 w 7561416"/>
              <a:gd name="connsiteY4" fmla="*/ 1508398 h 1511300"/>
              <a:gd name="connsiteX5" fmla="*/ 0 w 7561416"/>
              <a:gd name="connsiteY5" fmla="*/ 1511300 h 1511300"/>
              <a:gd name="connsiteX6" fmla="*/ 0 w 7561416"/>
              <a:gd name="connsiteY6" fmla="*/ 0 h 151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416" h="1511300" extrusionOk="0">
                <a:moveTo>
                  <a:pt x="0" y="0"/>
                </a:moveTo>
                <a:lnTo>
                  <a:pt x="7561416" y="0"/>
                </a:lnTo>
                <a:cubicBezTo>
                  <a:pt x="7559275" y="388499"/>
                  <a:pt x="7557133" y="776999"/>
                  <a:pt x="7554992" y="1165498"/>
                </a:cubicBezTo>
                <a:lnTo>
                  <a:pt x="7294716" y="1282700"/>
                </a:lnTo>
                <a:lnTo>
                  <a:pt x="7164467" y="1508398"/>
                </a:lnTo>
                <a:lnTo>
                  <a:pt x="0" y="1511300"/>
                </a:lnTo>
                <a:lnTo>
                  <a:pt x="0" y="0"/>
                </a:lnTo>
                <a:close/>
              </a:path>
            </a:pathLst>
          </a:cu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Vorschläge zur Sammelrinne mit Anwohnern erörtern und bei Umsetzung beratend unterstützen. Rückwärtiges Dachflächenwasser wird nicht mehr durch das hauseigene Entwässerungssystem von der Rückseite der Häuser nach vorn geführt, sondern über Sammelrinne direkt in Kanal geleitet</a:t>
            </a:r>
            <a:endParaRPr sz="1400">
              <a:solidFill>
                <a:schemeClr val="accent1"/>
              </a:solidFill>
            </a:endParaRPr>
          </a:p>
          <a:p>
            <a:pPr marL="268288" indent="-268288">
              <a:buClr>
                <a:schemeClr val="tx2"/>
              </a:buClr>
              <a:buFont typeface="Wingdings"/>
              <a:buChar char="§"/>
              <a:defRPr/>
            </a:pPr>
            <a:r>
              <a:rPr lang="de-DE" sz="1400">
                <a:solidFill>
                  <a:schemeClr val="accent1"/>
                </a:solidFill>
              </a:rPr>
              <a:t>Alle Anwohner bauen Rückstaupumpen ein</a:t>
            </a:r>
            <a:endParaRPr sz="1400">
              <a:solidFill>
                <a:schemeClr val="accent1"/>
              </a:solidFill>
            </a:endParaRPr>
          </a:p>
          <a:p>
            <a:pPr marL="268288" indent="-268288">
              <a:buClr>
                <a:schemeClr val="tx2"/>
              </a:buClr>
              <a:buFont typeface="Wingdings"/>
              <a:buChar char="§"/>
              <a:defRPr/>
            </a:pPr>
            <a:r>
              <a:rPr lang="de-DE" sz="1400">
                <a:solidFill>
                  <a:schemeClr val="accent1"/>
                </a:solidFill>
              </a:rPr>
              <a:t>=&gt; Kein Wasser mehr im Keller, sofern Überlauf Bach nicht Ursache</a:t>
            </a:r>
            <a:endParaRPr sz="1400">
              <a:solidFill>
                <a:schemeClr val="accent1"/>
              </a:solidFill>
            </a:endParaRPr>
          </a:p>
          <a:p>
            <a:pPr lvl="1">
              <a:defRPr/>
            </a:pPr>
            <a:endParaRPr lang="de-DE" sz="1400">
              <a:solidFill>
                <a:schemeClr val="accent1"/>
              </a:solidFill>
            </a:endParaRPr>
          </a:p>
          <a:p>
            <a:pPr lvl="1">
              <a:defRPr/>
            </a:pPr>
            <a:r>
              <a:rPr lang="de-DE" sz="1400">
                <a:solidFill>
                  <a:schemeClr val="accent1"/>
                </a:solidFill>
              </a:rPr>
              <a:t>Ing. Büro ist mit kurzfri. Lösung Umgestaltung Bachprofil beauftragt</a:t>
            </a:r>
            <a:endParaRPr sz="1400">
              <a:solidFill>
                <a:schemeClr val="accent1"/>
              </a:solidFill>
            </a:endParaRPr>
          </a:p>
        </p:txBody>
      </p:sp>
      <p:sp>
        <p:nvSpPr>
          <p:cNvPr id="18" name="Rectangle 7"/>
          <p:cNvSpPr>
            <a:spLocks noChangeArrowheads="1"/>
          </p:cNvSpPr>
          <p:nvPr/>
        </p:nvSpPr>
        <p:spPr bwMode="auto">
          <a:xfrm>
            <a:off x="657687" y="5146217"/>
            <a:ext cx="1080121" cy="1200150"/>
          </a:xfrm>
          <a:prstGeom prst="rect">
            <a:avLst/>
          </a:prstGeom>
          <a:solidFill>
            <a:schemeClr val="accent1"/>
          </a:solidFill>
          <a:ln w="12700">
            <a:solidFill>
              <a:schemeClr val="bg1"/>
            </a:solidFill>
            <a:miter lim="800000"/>
            <a:headEnd/>
            <a:tailEnd/>
          </a:ln>
          <a:effectLst/>
        </p:spPr>
        <p:txBody>
          <a:bodyPr lIns="72000" tIns="72000" rIns="72000" bIns="72000" anchor="ctr"/>
          <a:lstStyle/>
          <a:p>
            <a:pPr>
              <a:defRPr/>
            </a:pPr>
            <a:r>
              <a:rPr lang="de-DE">
                <a:solidFill>
                  <a:srgbClr val="FFFFFF"/>
                </a:solidFill>
                <a:latin typeface="Arial"/>
              </a:rPr>
              <a:t>Nächste</a:t>
            </a:r>
            <a:endParaRPr/>
          </a:p>
          <a:p>
            <a:pPr>
              <a:defRPr/>
            </a:pPr>
            <a:r>
              <a:rPr lang="de-DE">
                <a:solidFill>
                  <a:srgbClr val="FFFFFF"/>
                </a:solidFill>
                <a:latin typeface="Arial"/>
              </a:rPr>
              <a:t>Schritte</a:t>
            </a:r>
            <a:endParaRPr/>
          </a:p>
        </p:txBody>
      </p:sp>
      <p:sp>
        <p:nvSpPr>
          <p:cNvPr id="14" name="Datumsplatzhalter 2"/>
          <p:cNvSpPr>
            <a:spLocks noGrp="1"/>
          </p:cNvSpPr>
          <p:nvPr>
            <p:ph type="dt" sz="half" idx="10"/>
          </p:nvPr>
        </p:nvSpPr>
        <p:spPr bwMode="auto">
          <a:xfrm>
            <a:off x="1981200" y="6546867"/>
            <a:ext cx="1123698" cy="313009"/>
          </a:xfrm>
        </p:spPr>
        <p:txBody>
          <a:bodyPr/>
          <a:lstStyle/>
          <a:p>
            <a:pPr>
              <a:defRPr/>
            </a:pPr>
            <a:r>
              <a:rPr lang="de-DE">
                <a:solidFill>
                  <a:srgbClr val="FFFFFF"/>
                </a:solidFill>
                <a:latin typeface="Arial"/>
              </a:rPr>
              <a:t>07.12.2023</a:t>
            </a:r>
            <a:endParaRPr/>
          </a:p>
        </p:txBody>
      </p:sp>
      <p:pic>
        <p:nvPicPr>
          <p:cNvPr id="4" name="Grafik 3"/>
          <p:cNvPicPr>
            <a:picLocks noChangeAspect="1"/>
          </p:cNvPicPr>
          <p:nvPr/>
        </p:nvPicPr>
        <p:blipFill>
          <a:blip r:embed="rId2"/>
          <a:srcRect t="6892" b="3772"/>
          <a:stretch/>
        </p:blipFill>
        <p:spPr bwMode="auto">
          <a:xfrm>
            <a:off x="1443971" y="1818873"/>
            <a:ext cx="9566929" cy="3070944"/>
          </a:xfrm>
          <a:prstGeom prst="rect">
            <a:avLst/>
          </a:prstGeom>
        </p:spPr>
      </p:pic>
      <p:sp>
        <p:nvSpPr>
          <p:cNvPr id="331780" name="Rectangle 2"/>
          <p:cNvSpPr>
            <a:spLocks noGrp="1" noChangeArrowheads="1"/>
          </p:cNvSpPr>
          <p:nvPr>
            <p:ph type="title" idx="4294967295"/>
          </p:nvPr>
        </p:nvSpPr>
        <p:spPr bwMode="auto">
          <a:xfrm>
            <a:off x="843898" y="608712"/>
            <a:ext cx="8528702" cy="864096"/>
          </a:xfrm>
          <a:prstGeom prst="rect">
            <a:avLst/>
          </a:prstGeom>
          <a:solidFill>
            <a:schemeClr val="bg1"/>
          </a:solidFill>
        </p:spPr>
        <p:txBody>
          <a:bodyPr>
            <a:noAutofit/>
          </a:bodyPr>
          <a:lstStyle/>
          <a:p>
            <a:pPr>
              <a:defRPr/>
            </a:pPr>
            <a:r>
              <a:rPr lang="de-DE" sz="2400"/>
              <a:t>Eine Option: Kanalerweiterung </a:t>
            </a:r>
            <a:r>
              <a:rPr lang="de-DE" sz="2000"/>
              <a:t>– </a:t>
            </a:r>
            <a:r>
              <a:rPr lang="de-DE" sz="1400"/>
              <a:t>sofern die Maßnahmen (Rückstaupumpen u. Sammelrinne in Kanal) der Eigentümer*Innen nicht wirksam sind. Weitere Optionen mit GEP 2024 prüfen.</a:t>
            </a:r>
            <a:endParaRPr sz="1400"/>
          </a:p>
        </p:txBody>
      </p:sp>
      <p:sp>
        <p:nvSpPr>
          <p:cNvPr id="15"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47</a:t>
            </a:fld>
            <a:endParaRPr lang="de-DE" sz="1050">
              <a:solidFill>
                <a:schemeClr val="bg1">
                  <a:lumMod val="50000"/>
                </a:schemeClr>
              </a:solidFill>
            </a:endParaRPr>
          </a:p>
        </p:txBody>
      </p:sp>
      <p:sp>
        <p:nvSpPr>
          <p:cNvPr id="16" name="Datumsplatzhalter 3"/>
          <p:cNvSpPr txBox="1"/>
          <p:nvPr/>
        </p:nvSpPr>
        <p:spPr bwMode="auto">
          <a:xfrm>
            <a:off x="838198" y="6492874"/>
            <a:ext cx="2743200" cy="365125"/>
          </a:xfrm>
          <a:prstGeom prst="rect">
            <a:avLst/>
          </a:prstGeom>
        </p:spPr>
        <p:txBody>
          <a:bodyPr vert="horz" lIns="91440" tIns="45720" rIns="91440" bIns="45720" rtlCol="0" anchor="ctr"/>
          <a:lstStyle>
            <a:defPPr>
              <a:defRPr lang="de-DE"/>
            </a:defPPr>
            <a:lvl1pPr marL="0" algn="l" defTabSz="914400">
              <a:defRPr sz="1200">
                <a:solidFill>
                  <a:schemeClr val="tx1">
                    <a:tint val="75000"/>
                  </a:schemeClr>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8443" y="739190"/>
            <a:ext cx="8587811" cy="1325563"/>
          </a:xfrm>
        </p:spPr>
        <p:txBody>
          <a:bodyPr>
            <a:normAutofit/>
          </a:bodyPr>
          <a:lstStyle/>
          <a:p>
            <a:pPr>
              <a:defRPr/>
            </a:pPr>
            <a:r>
              <a:rPr lang="de-DE" sz="3200"/>
              <a:t>Inhaltsverzeichnis</a:t>
            </a:r>
            <a:endParaRPr sz="3200"/>
          </a:p>
        </p:txBody>
      </p:sp>
      <p:sp>
        <p:nvSpPr>
          <p:cNvPr id="3" name="Inhaltsplatzhalter 2"/>
          <p:cNvSpPr>
            <a:spLocks noGrp="1"/>
          </p:cNvSpPr>
          <p:nvPr>
            <p:ph sz="quarter" idx="13"/>
          </p:nvPr>
        </p:nvSpPr>
        <p:spPr bwMode="auto">
          <a:xfrm>
            <a:off x="738443" y="2064753"/>
            <a:ext cx="10943167" cy="5328591"/>
          </a:xfrm>
        </p:spPr>
        <p:txBody>
          <a:bodyPr>
            <a:noAutofit/>
          </a:bodyPr>
          <a:lstStyle/>
          <a:p>
            <a:pPr marL="342900" indent="-342900">
              <a:buFont typeface="+mj-lt"/>
              <a:buAutoNum type="arabicPeriod"/>
              <a:defRPr/>
            </a:pPr>
            <a:r>
              <a:rPr lang="de-DE" sz="1800" dirty="0">
                <a:solidFill>
                  <a:schemeClr val="bg1">
                    <a:lumMod val="65000"/>
                  </a:schemeClr>
                </a:solidFill>
              </a:rPr>
              <a:t>Begrüßung – Bürgermeisterin Antje Runge</a:t>
            </a:r>
          </a:p>
          <a:p>
            <a:pPr marL="342900" indent="-342900">
              <a:buFont typeface="+mj-lt"/>
              <a:buAutoNum type="arabicPeriod"/>
              <a:defRPr/>
            </a:pPr>
            <a:r>
              <a:rPr lang="de-DE" sz="1800" dirty="0">
                <a:solidFill>
                  <a:schemeClr val="bg1">
                    <a:lumMod val="65000"/>
                  </a:schemeClr>
                </a:solidFill>
              </a:rPr>
              <a:t>Klimaanpassungskonzept: Allgemeines und Ausgangslage – Michael Maag, Betriebsleitung BSO</a:t>
            </a:r>
            <a:endParaRPr dirty="0"/>
          </a:p>
          <a:p>
            <a:pPr marL="342900" indent="-342900">
              <a:buFont typeface="+mj-lt"/>
              <a:buAutoNum type="arabicPeriod"/>
              <a:defRPr/>
            </a:pPr>
            <a:r>
              <a:rPr lang="de-DE" sz="1800" dirty="0">
                <a:solidFill>
                  <a:schemeClr val="bg1">
                    <a:lumMod val="65000"/>
                  </a:schemeClr>
                </a:solidFill>
              </a:rPr>
              <a:t>Bestandsanalyse und Maßnahmen Bach – Michael Maag, Betriebsleitung BSO</a:t>
            </a:r>
            <a:endParaRPr dirty="0"/>
          </a:p>
          <a:p>
            <a:pPr marL="342900" indent="-342900">
              <a:buFont typeface="+mj-lt"/>
              <a:buAutoNum type="arabicPeriod"/>
              <a:defRPr/>
            </a:pPr>
            <a:r>
              <a:rPr lang="de-DE" sz="1800" dirty="0">
                <a:solidFill>
                  <a:schemeClr val="bg1">
                    <a:lumMod val="65000"/>
                  </a:schemeClr>
                </a:solidFill>
              </a:rPr>
              <a:t>Bestandsanalyse GEP und Situation Kanal – Michael Maag, Betriebsleitung BSO</a:t>
            </a:r>
            <a:endParaRPr dirty="0"/>
          </a:p>
          <a:p>
            <a:pPr marL="342900" indent="-342900">
              <a:buFont typeface="+mj-lt"/>
              <a:buAutoNum type="arabicPeriod"/>
              <a:defRPr/>
            </a:pPr>
            <a:r>
              <a:rPr lang="de-DE" sz="1800" dirty="0"/>
              <a:t>Eigenvorsorge – </a:t>
            </a:r>
            <a:r>
              <a:rPr lang="de-DE" sz="1800" dirty="0">
                <a:solidFill>
                  <a:schemeClr val="accent1"/>
                </a:solidFill>
              </a:rPr>
              <a:t>Jens Gessner, Bereichsleitung Nachhaltigkeit, Klima-, Umweltschutz und Mobilität</a:t>
            </a:r>
          </a:p>
          <a:p>
            <a:pPr marL="342900" indent="-342900">
              <a:buFont typeface="+mj-lt"/>
              <a:buAutoNum type="arabicPeriod"/>
              <a:defRPr/>
            </a:pPr>
            <a:r>
              <a:rPr lang="de-DE" sz="1800" dirty="0">
                <a:solidFill>
                  <a:schemeClr val="bg1">
                    <a:lumMod val="65000"/>
                  </a:schemeClr>
                </a:solidFill>
              </a:rPr>
              <a:t>Gebührenbescheide – Valentin Reuter, </a:t>
            </a:r>
            <a:r>
              <a:rPr lang="de-DE" sz="1800" dirty="0" smtClean="0">
                <a:solidFill>
                  <a:schemeClr val="bg1">
                    <a:lumMod val="65000"/>
                  </a:schemeClr>
                </a:solidFill>
              </a:rPr>
              <a:t>Stadtbrandinspektor</a:t>
            </a:r>
            <a:endParaRPr lang="de-DE" sz="1800" dirty="0">
              <a:solidFill>
                <a:schemeClr val="bg1">
                  <a:lumMod val="65000"/>
                </a:schemeClr>
              </a:solidFill>
            </a:endParaRPr>
          </a:p>
          <a:p>
            <a:pPr marL="342900" indent="-342900">
              <a:buFont typeface="+mj-lt"/>
              <a:buAutoNum type="arabicPeriod"/>
              <a:defRPr/>
            </a:pPr>
            <a:r>
              <a:rPr lang="de-DE" sz="1800" dirty="0">
                <a:solidFill>
                  <a:schemeClr val="bg1">
                    <a:lumMod val="65000"/>
                  </a:schemeClr>
                </a:solidFill>
              </a:rPr>
              <a:t>Fragen</a:t>
            </a: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48</a:t>
            </a:fld>
            <a:endParaRPr lang="de-DE"/>
          </a:p>
        </p:txBody>
      </p:sp>
      <p:sp>
        <p:nvSpPr>
          <p:cNvPr id="9"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48</a:t>
            </a:fld>
            <a:endParaRPr lang="de-DE" sz="1050">
              <a:solidFill>
                <a:schemeClr val="bg1">
                  <a:lumMod val="50000"/>
                </a:schemeClr>
              </a:solidFill>
            </a:endParaRPr>
          </a:p>
        </p:txBody>
      </p:sp>
      <p:sp>
        <p:nvSpPr>
          <p:cNvPr id="10"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198" y="475016"/>
            <a:ext cx="8587811" cy="1325563"/>
          </a:xfrm>
        </p:spPr>
        <p:txBody>
          <a:bodyPr>
            <a:normAutofit/>
          </a:bodyPr>
          <a:lstStyle/>
          <a:p>
            <a:pPr>
              <a:defRPr/>
            </a:pPr>
            <a:r>
              <a:rPr lang="de-DE" sz="2400" dirty="0" smtClean="0"/>
              <a:t>Gesetzliche Grundlagen</a:t>
            </a:r>
            <a:endParaRPr sz="2400" dirty="0"/>
          </a:p>
        </p:txBody>
      </p:sp>
      <p:pic>
        <p:nvPicPr>
          <p:cNvPr id="2050" name="7E51CAC8-535C-48AD-8B4D-7B7510F5F0BF" descr="1B6B99B7-6552-4737-82B0-ECA587279C9B"/>
          <p:cNvPicPr>
            <a:picLocks noChangeAspect="1" noChangeArrowheads="1"/>
          </p:cNvPicPr>
          <p:nvPr/>
        </p:nvPicPr>
        <p:blipFill>
          <a:blip r:embed="rId2"/>
          <a:stretch/>
        </p:blipFill>
        <p:spPr bwMode="auto">
          <a:xfrm>
            <a:off x="1848725" y="1939958"/>
            <a:ext cx="8494550" cy="4413538"/>
          </a:xfrm>
          <a:prstGeom prst="rect">
            <a:avLst/>
          </a:prstGeom>
          <a:noFill/>
          <a:ln>
            <a:noFill/>
          </a:ln>
        </p:spPr>
      </p:pic>
      <p:sp>
        <p:nvSpPr>
          <p:cNvPr id="9"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49</a:t>
            </a:fld>
            <a:endParaRPr lang="de-DE" sz="1050">
              <a:solidFill>
                <a:schemeClr val="bg1">
                  <a:lumMod val="50000"/>
                </a:schemeClr>
              </a:solidFill>
            </a:endParaRPr>
          </a:p>
        </p:txBody>
      </p:sp>
      <p:sp>
        <p:nvSpPr>
          <p:cNvPr id="10"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7010" name="Rectangle 5"/>
          <p:cNvSpPr>
            <a:spLocks noGrp="1" noChangeArrowheads="1"/>
          </p:cNvSpPr>
          <p:nvPr>
            <p:ph type="title" idx="4294967295"/>
          </p:nvPr>
        </p:nvSpPr>
        <p:spPr bwMode="auto"/>
        <p:txBody>
          <a:bodyPr vert="horz" lIns="91440" tIns="45720" rIns="91440" bIns="45720" rtlCol="0" anchor="ctr">
            <a:noAutofit/>
          </a:bodyPr>
          <a:lstStyle/>
          <a:p>
            <a:pPr>
              <a:defRPr/>
            </a:pPr>
            <a:r>
              <a:rPr lang="de-DE" sz="2400"/>
              <a:t>Umweltamt und BSO entwickeln seit 9/2023 Maßnahmen zum Hochwasserschutz in einem gemeinsamen Projekt</a:t>
            </a:r>
            <a:endParaRPr sz="2400"/>
          </a:p>
        </p:txBody>
      </p:sp>
      <p:sp>
        <p:nvSpPr>
          <p:cNvPr id="427012" name="Rectangle 4"/>
          <p:cNvSpPr>
            <a:spLocks noChangeArrowheads="1"/>
          </p:cNvSpPr>
          <p:nvPr/>
        </p:nvSpPr>
        <p:spPr bwMode="auto">
          <a:xfrm>
            <a:off x="1731482" y="1818493"/>
            <a:ext cx="9185900" cy="1511300"/>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Handlungsempfehlungen erfordern aufgrund ihres Umfanges, der raumgestalterischen, eigentumsrechtlichen und wirtschaftlichen Folgen eine politische Willensbildung und einen längeren Realisierungszeitraum</a:t>
            </a:r>
            <a:endParaRPr sz="1400">
              <a:solidFill>
                <a:schemeClr val="accent1"/>
              </a:solidFill>
            </a:endParaRPr>
          </a:p>
          <a:p>
            <a:pPr marL="268288" indent="-268288">
              <a:buClr>
                <a:schemeClr val="tx2"/>
              </a:buClr>
              <a:buFont typeface="Wingdings"/>
              <a:buChar char="§"/>
              <a:defRPr/>
            </a:pPr>
            <a:r>
              <a:rPr lang="de-DE" sz="1400">
                <a:solidFill>
                  <a:schemeClr val="accent1"/>
                </a:solidFill>
              </a:rPr>
              <a:t>Phasenkonzept: Die aktuelle Phase I versteht sich als Pilotphase, in der Lösungstechniken und Adjustierungen für weitere Phasen entstehen </a:t>
            </a:r>
            <a:endParaRPr sz="1400">
              <a:solidFill>
                <a:schemeClr val="accent1"/>
              </a:solidFill>
            </a:endParaRPr>
          </a:p>
        </p:txBody>
      </p:sp>
      <p:sp>
        <p:nvSpPr>
          <p:cNvPr id="427013" name="Rectangle 7"/>
          <p:cNvSpPr>
            <a:spLocks noChangeArrowheads="1"/>
          </p:cNvSpPr>
          <p:nvPr/>
        </p:nvSpPr>
        <p:spPr bwMode="auto">
          <a:xfrm>
            <a:off x="952018" y="1974068"/>
            <a:ext cx="1397000" cy="1200150"/>
          </a:xfrm>
          <a:prstGeom prst="rect">
            <a:avLst/>
          </a:prstGeom>
          <a:solidFill>
            <a:schemeClr val="accent1"/>
          </a:solidFill>
          <a:ln w="12700">
            <a:solidFill>
              <a:schemeClr val="bg1"/>
            </a:solidFill>
            <a:miter lim="800000"/>
            <a:headEnd/>
            <a:tailEnd/>
          </a:ln>
          <a:effectLst/>
        </p:spPr>
        <p:txBody>
          <a:bodyPr lIns="72000" tIns="72000" rIns="72000" bIns="72000" anchor="ctr"/>
          <a:lstStyle/>
          <a:p>
            <a:pPr>
              <a:defRPr/>
            </a:pPr>
            <a:r>
              <a:rPr lang="de-DE">
                <a:solidFill>
                  <a:schemeClr val="bg1"/>
                </a:solidFill>
              </a:rPr>
              <a:t>Systematik</a:t>
            </a:r>
            <a:endParaRPr/>
          </a:p>
        </p:txBody>
      </p:sp>
      <p:sp>
        <p:nvSpPr>
          <p:cNvPr id="427014" name="Rectangle 4"/>
          <p:cNvSpPr>
            <a:spLocks noChangeArrowheads="1"/>
          </p:cNvSpPr>
          <p:nvPr/>
        </p:nvSpPr>
        <p:spPr bwMode="auto">
          <a:xfrm>
            <a:off x="1731482" y="3408944"/>
            <a:ext cx="9185900" cy="1081005"/>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Städtische Infrastruktur (Kanalnetz) ist nach DWA-118 auf Regenereignisse HQ3-5 ausgelegt.</a:t>
            </a:r>
            <a:endParaRPr sz="1400">
              <a:solidFill>
                <a:schemeClr val="accent1"/>
              </a:solidFill>
            </a:endParaRPr>
          </a:p>
          <a:p>
            <a:pPr marL="268288" indent="-268288">
              <a:buClr>
                <a:schemeClr val="tx2"/>
              </a:buClr>
              <a:buFont typeface="Wingdings"/>
              <a:buChar char="§"/>
              <a:defRPr/>
            </a:pPr>
            <a:r>
              <a:rPr lang="de-DE" sz="1400">
                <a:solidFill>
                  <a:schemeClr val="accent1"/>
                </a:solidFill>
              </a:rPr>
              <a:t>Die Kommune leistet darüber hinaus Beiträge zum Hochwasserschutz im Forst, an Gewässern und in der Stadtentwicklung (Satzungsrecht u Stadtplanung)</a:t>
            </a:r>
            <a:endParaRPr sz="1400">
              <a:solidFill>
                <a:schemeClr val="accent1"/>
              </a:solidFill>
            </a:endParaRPr>
          </a:p>
          <a:p>
            <a:pPr marL="268288" indent="-268288">
              <a:buClr>
                <a:schemeClr val="tx2"/>
              </a:buClr>
              <a:buFont typeface="Wingdings"/>
              <a:buChar char="§"/>
              <a:defRPr/>
            </a:pPr>
            <a:r>
              <a:rPr lang="de-DE" sz="1400">
                <a:solidFill>
                  <a:schemeClr val="accent1"/>
                </a:solidFill>
              </a:rPr>
              <a:t>Gem. § 5 (2) WHG* müssen Bürgerinnen und Bürger Eigenvorsorge betreiben.</a:t>
            </a:r>
            <a:endParaRPr sz="1400">
              <a:solidFill>
                <a:schemeClr val="accent1"/>
              </a:solidFill>
            </a:endParaRPr>
          </a:p>
        </p:txBody>
      </p:sp>
      <p:sp>
        <p:nvSpPr>
          <p:cNvPr id="427015" name="Rectangle 4"/>
          <p:cNvSpPr>
            <a:spLocks noChangeArrowheads="1"/>
          </p:cNvSpPr>
          <p:nvPr/>
        </p:nvSpPr>
        <p:spPr bwMode="auto">
          <a:xfrm>
            <a:off x="1731482" y="4554458"/>
            <a:ext cx="9185900" cy="1511300"/>
          </a:xfrm>
          <a:prstGeom prst="rect">
            <a:avLst/>
          </a:pr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Im Folgenden werden Bestandsdaten des Klimaanpassungskonzepts und des Generalentwässerungsplans GEP 2009 verwendet, um Gefahren, Schwachstellen und die Maßnahmen zu lokalisieren</a:t>
            </a:r>
            <a:endParaRPr sz="1400">
              <a:solidFill>
                <a:schemeClr val="accent1"/>
              </a:solidFill>
            </a:endParaRPr>
          </a:p>
          <a:p>
            <a:pPr marL="268288" indent="-268288">
              <a:buClr>
                <a:schemeClr val="tx2"/>
              </a:buClr>
              <a:buFont typeface="Wingdings"/>
              <a:buChar char="§"/>
              <a:defRPr/>
            </a:pPr>
            <a:r>
              <a:rPr lang="de-DE" sz="1400">
                <a:solidFill>
                  <a:schemeClr val="accent1"/>
                </a:solidFill>
              </a:rPr>
              <a:t>Anschließend werden ortsteilbezogen Sofortmaßnahmen und Handlungsempfehlungen inhaltlich und finanziell vorgestellt.</a:t>
            </a:r>
            <a:endParaRPr sz="1400">
              <a:solidFill>
                <a:schemeClr val="accent1"/>
              </a:solidFill>
            </a:endParaRPr>
          </a:p>
          <a:p>
            <a:pPr marL="268288" indent="-268288">
              <a:buClr>
                <a:schemeClr val="tx2"/>
              </a:buClr>
              <a:buFont typeface="Wingdings"/>
              <a:buChar char="§"/>
              <a:defRPr/>
            </a:pPr>
            <a:r>
              <a:rPr lang="de-DE" sz="1400">
                <a:solidFill>
                  <a:schemeClr val="accent1"/>
                </a:solidFill>
              </a:rPr>
              <a:t>Abschließend folgt der Zeitplan für das weitere Vorgehen</a:t>
            </a:r>
            <a:endParaRPr sz="1400">
              <a:solidFill>
                <a:schemeClr val="accent1"/>
              </a:solidFill>
            </a:endParaRPr>
          </a:p>
        </p:txBody>
      </p:sp>
      <p:sp>
        <p:nvSpPr>
          <p:cNvPr id="427016" name="Rectangle 8"/>
          <p:cNvSpPr>
            <a:spLocks noChangeArrowheads="1"/>
          </p:cNvSpPr>
          <p:nvPr/>
        </p:nvSpPr>
        <p:spPr bwMode="auto">
          <a:xfrm>
            <a:off x="952018" y="3507974"/>
            <a:ext cx="1397000" cy="902806"/>
          </a:xfrm>
          <a:prstGeom prst="rect">
            <a:avLst/>
          </a:prstGeom>
          <a:solidFill>
            <a:schemeClr val="accent1"/>
          </a:solidFill>
          <a:ln w="12700" algn="ctr">
            <a:solidFill>
              <a:schemeClr val="bg1"/>
            </a:solidFill>
            <a:miter lim="800000"/>
            <a:headEnd/>
            <a:tailEnd/>
          </a:ln>
          <a:effectLst/>
        </p:spPr>
        <p:txBody>
          <a:bodyPr lIns="72000" tIns="72000" rIns="72000" bIns="72000" anchor="ctr"/>
          <a:lstStyle/>
          <a:p>
            <a:pPr>
              <a:defRPr/>
            </a:pPr>
            <a:r>
              <a:rPr lang="de-DE">
                <a:solidFill>
                  <a:schemeClr val="bg1"/>
                </a:solidFill>
              </a:rPr>
              <a:t>Eigen-vorsorge</a:t>
            </a:r>
            <a:endParaRPr/>
          </a:p>
        </p:txBody>
      </p:sp>
      <p:sp>
        <p:nvSpPr>
          <p:cNvPr id="427017" name="Rectangle 9"/>
          <p:cNvSpPr>
            <a:spLocks noChangeArrowheads="1"/>
          </p:cNvSpPr>
          <p:nvPr/>
        </p:nvSpPr>
        <p:spPr bwMode="auto">
          <a:xfrm>
            <a:off x="952018" y="4711620"/>
            <a:ext cx="1397000" cy="1200150"/>
          </a:xfrm>
          <a:prstGeom prst="rect">
            <a:avLst/>
          </a:prstGeom>
          <a:solidFill>
            <a:schemeClr val="accent1"/>
          </a:solidFill>
          <a:ln w="12700" algn="ctr">
            <a:solidFill>
              <a:schemeClr val="bg1"/>
            </a:solidFill>
            <a:miter lim="800000"/>
            <a:headEnd/>
            <a:tailEnd/>
          </a:ln>
          <a:effectLst/>
        </p:spPr>
        <p:txBody>
          <a:bodyPr lIns="72000" tIns="72000" rIns="72000" bIns="72000" anchor="ctr"/>
          <a:lstStyle/>
          <a:p>
            <a:pPr>
              <a:defRPr/>
            </a:pPr>
            <a:r>
              <a:rPr lang="de-DE">
                <a:solidFill>
                  <a:schemeClr val="bg1"/>
                </a:solidFill>
              </a:rPr>
              <a:t>Methodik d. Vortrags</a:t>
            </a:r>
            <a:endParaRPr/>
          </a:p>
        </p:txBody>
      </p:sp>
      <p:sp>
        <p:nvSpPr>
          <p:cNvPr id="2" name="Textfeld 1"/>
          <p:cNvSpPr txBox="1"/>
          <p:nvPr/>
        </p:nvSpPr>
        <p:spPr bwMode="auto">
          <a:xfrm>
            <a:off x="2509237" y="6093064"/>
            <a:ext cx="1261883" cy="338554"/>
          </a:xfrm>
          <a:prstGeom prst="rect">
            <a:avLst/>
          </a:prstGeom>
          <a:noFill/>
        </p:spPr>
        <p:txBody>
          <a:bodyPr wrap="none" rtlCol="0">
            <a:spAutoFit/>
          </a:bodyPr>
          <a:lstStyle/>
          <a:p>
            <a:pPr>
              <a:defRPr/>
            </a:pPr>
            <a:r>
              <a:rPr lang="de-DE" sz="1600" b="1"/>
              <a:t>*</a:t>
            </a:r>
            <a:r>
              <a:rPr lang="de-DE" sz="1100"/>
              <a:t> Siehe Anlage 1</a:t>
            </a:r>
            <a:endParaRPr/>
          </a:p>
        </p:txBody>
      </p:sp>
      <p:sp>
        <p:nvSpPr>
          <p:cNvPr id="17" name="Foliennummernplatzhalter 5"/>
          <p:cNvSpPr txBox="1"/>
          <p:nvPr/>
        </p:nvSpPr>
        <p:spPr bwMode="auto">
          <a:xfrm>
            <a:off x="9448799" y="6551009"/>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b="1"/>
              <a:t>5</a:t>
            </a:fld>
            <a:endParaRPr lang="de-DE" sz="1050" b="1"/>
          </a:p>
        </p:txBody>
      </p:sp>
      <p:sp>
        <p:nvSpPr>
          <p:cNvPr id="18"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a:t>
            </a:fld>
            <a:endParaRPr lang="de-DE" sz="1050">
              <a:solidFill>
                <a:schemeClr val="bg1">
                  <a:lumMod val="50000"/>
                </a:schemeClr>
              </a:solidFill>
            </a:endParaRPr>
          </a:p>
        </p:txBody>
      </p:sp>
      <p:sp>
        <p:nvSpPr>
          <p:cNvPr id="19"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xmlns:m="http://schemas.openxmlformats.org/officeDocument/2006/math" xmlns:w="http://schemas.openxmlformats.org/wordprocessingml/2006/main">
      <p:transition spd="slow" advClick="1">
        <p:wipe dir="r"/>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86850" y="479425"/>
            <a:ext cx="8587811" cy="1325563"/>
          </a:xfrm>
        </p:spPr>
        <p:txBody>
          <a:bodyPr>
            <a:normAutofit/>
          </a:bodyPr>
          <a:lstStyle/>
          <a:p>
            <a:pPr>
              <a:defRPr/>
            </a:pPr>
            <a:r>
              <a:rPr lang="de-DE" sz="2400"/>
              <a:t>Weitere Maßnahmen der Eigenvorsorge</a:t>
            </a:r>
          </a:p>
        </p:txBody>
      </p:sp>
      <p:sp>
        <p:nvSpPr>
          <p:cNvPr id="8" name="Textfeld 7"/>
          <p:cNvSpPr txBox="1"/>
          <p:nvPr/>
        </p:nvSpPr>
        <p:spPr bwMode="auto">
          <a:xfrm>
            <a:off x="786850" y="1918017"/>
            <a:ext cx="10496550" cy="3416320"/>
          </a:xfrm>
          <a:prstGeom prst="rect">
            <a:avLst/>
          </a:prstGeom>
          <a:noFill/>
        </p:spPr>
        <p:txBody>
          <a:bodyPr wrap="square" rtlCol="0">
            <a:spAutoFit/>
          </a:bodyPr>
          <a:lstStyle/>
          <a:p>
            <a:pPr marL="285750" indent="-285750">
              <a:spcBef>
                <a:spcPts val="600"/>
              </a:spcBef>
              <a:buFont typeface="Arial"/>
              <a:buChar char="•"/>
              <a:defRPr/>
            </a:pPr>
            <a:r>
              <a:rPr lang="de-DE" sz="1600"/>
              <a:t>Alle </a:t>
            </a:r>
            <a:r>
              <a:rPr lang="de-DE" sz="1600" b="1"/>
              <a:t>Eingangsbereiche</a:t>
            </a:r>
            <a:r>
              <a:rPr lang="de-DE" sz="1600"/>
              <a:t> mind. 15 bis 20 Zentimeter höher als die umgebende Geländeoberfläche?</a:t>
            </a:r>
            <a:endParaRPr/>
          </a:p>
          <a:p>
            <a:pPr marL="285750" indent="-285750">
              <a:spcBef>
                <a:spcPts val="600"/>
              </a:spcBef>
              <a:buFont typeface="Arial"/>
              <a:buChar char="•"/>
              <a:defRPr/>
            </a:pPr>
            <a:r>
              <a:rPr lang="de-DE" sz="1600"/>
              <a:t>Kontrollieren Sie den Abwasserkanal im Haus regelmäßig. </a:t>
            </a:r>
          </a:p>
          <a:p>
            <a:pPr marL="285750" indent="-285750">
              <a:spcBef>
                <a:spcPts val="600"/>
              </a:spcBef>
              <a:buFont typeface="Arial"/>
              <a:buChar char="•"/>
              <a:defRPr/>
            </a:pPr>
            <a:r>
              <a:rPr lang="de-DE" sz="1600"/>
              <a:t>Lassen Sie eine </a:t>
            </a:r>
            <a:r>
              <a:rPr lang="de-DE" sz="1600" b="1"/>
              <a:t>Rückstausicherung</a:t>
            </a:r>
            <a:r>
              <a:rPr lang="de-DE" sz="1600"/>
              <a:t> einbauen.</a:t>
            </a:r>
            <a:endParaRPr/>
          </a:p>
          <a:p>
            <a:pPr marL="285750" indent="-285750">
              <a:spcBef>
                <a:spcPts val="600"/>
              </a:spcBef>
              <a:buFont typeface="Arial"/>
              <a:buChar char="•"/>
              <a:defRPr/>
            </a:pPr>
            <a:r>
              <a:rPr lang="de-DE" sz="1600"/>
              <a:t>In tiefer liegendem Gelände sorgen ausreichend </a:t>
            </a:r>
            <a:r>
              <a:rPr lang="de-DE" sz="1600" b="1"/>
              <a:t>breite Abflussmöglichkeiten </a:t>
            </a:r>
            <a:r>
              <a:rPr lang="de-DE" sz="1600"/>
              <a:t>dafür, dass durch Terrassentüren kein Wasser in das Haus eindringen kann. </a:t>
            </a:r>
          </a:p>
          <a:p>
            <a:pPr marL="285750" indent="-285750">
              <a:spcBef>
                <a:spcPts val="600"/>
              </a:spcBef>
              <a:buFont typeface="Arial"/>
              <a:buChar char="•"/>
              <a:defRPr/>
            </a:pPr>
            <a:r>
              <a:rPr lang="de-DE" sz="1600"/>
              <a:t>Ebenerdige </a:t>
            </a:r>
            <a:r>
              <a:rPr lang="de-DE" sz="1600" b="1"/>
              <a:t>Terrassentüren</a:t>
            </a:r>
            <a:r>
              <a:rPr lang="de-DE" sz="1600"/>
              <a:t> müssen dicht sein und zusammen mit den Fensterelementen dem Wasserdruck standhalten können.</a:t>
            </a:r>
            <a:endParaRPr/>
          </a:p>
          <a:p>
            <a:pPr marL="285750" indent="-285750">
              <a:spcBef>
                <a:spcPts val="600"/>
              </a:spcBef>
              <a:buFont typeface="Arial"/>
              <a:buChar char="•"/>
              <a:defRPr/>
            </a:pPr>
            <a:r>
              <a:rPr lang="de-DE" sz="1600"/>
              <a:t>Stocken Sie Lichtschächte mindestens 15 Zentimeter über Geländeoberkante auf.</a:t>
            </a:r>
            <a:endParaRPr/>
          </a:p>
          <a:p>
            <a:pPr marL="285750" indent="-285750">
              <a:spcBef>
                <a:spcPts val="600"/>
              </a:spcBef>
              <a:buFont typeface="Arial"/>
              <a:buChar char="•"/>
              <a:defRPr/>
            </a:pPr>
            <a:endParaRPr lang="de-DE" sz="1600"/>
          </a:p>
          <a:p>
            <a:pPr marL="285750" indent="-285750">
              <a:spcBef>
                <a:spcPts val="600"/>
              </a:spcBef>
              <a:buFont typeface="Arial"/>
              <a:buChar char="•"/>
              <a:defRPr/>
            </a:pPr>
            <a:endParaRPr lang="de-DE" sz="1600"/>
          </a:p>
          <a:p>
            <a:pPr marL="285750" indent="-285750">
              <a:spcBef>
                <a:spcPts val="600"/>
              </a:spcBef>
              <a:buFont typeface="Arial"/>
              <a:buChar char="•"/>
              <a:defRPr/>
            </a:pPr>
            <a:endParaRPr lang="de-DE" sz="1600"/>
          </a:p>
        </p:txBody>
      </p:sp>
      <p:sp>
        <p:nvSpPr>
          <p:cNvPr id="10" name="Textfeld 9"/>
          <p:cNvSpPr txBox="1"/>
          <p:nvPr/>
        </p:nvSpPr>
        <p:spPr bwMode="auto">
          <a:xfrm>
            <a:off x="4167947" y="4958510"/>
            <a:ext cx="4086590" cy="723275"/>
          </a:xfrm>
          <a:prstGeom prst="rect">
            <a:avLst/>
          </a:prstGeom>
          <a:noFill/>
        </p:spPr>
        <p:txBody>
          <a:bodyPr wrap="square" rtlCol="0">
            <a:spAutoFit/>
          </a:bodyPr>
          <a:lstStyle/>
          <a:p>
            <a:pPr algn="ctr">
              <a:spcBef>
                <a:spcPts val="600"/>
              </a:spcBef>
              <a:defRPr/>
            </a:pPr>
            <a:r>
              <a:rPr lang="de-DE">
                <a:solidFill>
                  <a:schemeClr val="tx2">
                    <a:lumMod val="75000"/>
                  </a:schemeClr>
                </a:solidFill>
              </a:rPr>
              <a:t>Weitere Informationen auf: </a:t>
            </a:r>
            <a:endParaRPr/>
          </a:p>
          <a:p>
            <a:pPr algn="ctr">
              <a:spcBef>
                <a:spcPts val="600"/>
              </a:spcBef>
              <a:defRPr/>
            </a:pPr>
            <a:r>
              <a:rPr lang="de-DE">
                <a:solidFill>
                  <a:schemeClr val="tx2">
                    <a:lumMod val="75000"/>
                  </a:schemeClr>
                </a:solidFill>
              </a:rPr>
              <a:t>www.oberursel.de/klimaanpassung</a:t>
            </a:r>
          </a:p>
        </p:txBody>
      </p:sp>
      <p:sp>
        <p:nvSpPr>
          <p:cNvPr id="11"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50</a:t>
            </a:fld>
            <a:endParaRPr lang="de-DE" sz="1050">
              <a:solidFill>
                <a:schemeClr val="bg1">
                  <a:lumMod val="50000"/>
                </a:schemeClr>
              </a:solidFill>
            </a:endParaRPr>
          </a:p>
        </p:txBody>
      </p:sp>
      <p:sp>
        <p:nvSpPr>
          <p:cNvPr id="12"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86850" y="479425"/>
            <a:ext cx="8587811" cy="1325563"/>
          </a:xfrm>
        </p:spPr>
        <p:txBody>
          <a:bodyPr>
            <a:normAutofit/>
          </a:bodyPr>
          <a:lstStyle/>
          <a:p>
            <a:pPr>
              <a:defRPr/>
            </a:pPr>
            <a:r>
              <a:rPr lang="de-DE" sz="2400"/>
              <a:t>Rückstausicherung</a:t>
            </a:r>
          </a:p>
        </p:txBody>
      </p:sp>
      <p:pic>
        <p:nvPicPr>
          <p:cNvPr id="3" name="Grafik 2"/>
          <p:cNvPicPr>
            <a:picLocks noChangeAspect="1"/>
          </p:cNvPicPr>
          <p:nvPr/>
        </p:nvPicPr>
        <p:blipFill>
          <a:blip r:embed="rId2"/>
          <a:srcRect t="6257" b="6649"/>
          <a:stretch/>
        </p:blipFill>
        <p:spPr bwMode="auto">
          <a:xfrm>
            <a:off x="656680" y="3814619"/>
            <a:ext cx="3657757" cy="2620028"/>
          </a:xfrm>
          <a:prstGeom prst="rect">
            <a:avLst/>
          </a:prstGeom>
        </p:spPr>
      </p:pic>
      <p:pic>
        <p:nvPicPr>
          <p:cNvPr id="9" name="Grafik 8"/>
          <p:cNvPicPr>
            <a:picLocks noChangeAspect="1"/>
          </p:cNvPicPr>
          <p:nvPr/>
        </p:nvPicPr>
        <p:blipFill>
          <a:blip r:embed="rId3"/>
          <a:srcRect t="3280"/>
          <a:stretch/>
        </p:blipFill>
        <p:spPr bwMode="auto">
          <a:xfrm>
            <a:off x="4195184" y="2594738"/>
            <a:ext cx="3599688" cy="2815367"/>
          </a:xfrm>
          <a:prstGeom prst="rect">
            <a:avLst/>
          </a:prstGeom>
        </p:spPr>
      </p:pic>
      <p:pic>
        <p:nvPicPr>
          <p:cNvPr id="11" name="Grafik 10"/>
          <p:cNvPicPr>
            <a:picLocks noChangeAspect="1"/>
          </p:cNvPicPr>
          <p:nvPr/>
        </p:nvPicPr>
        <p:blipFill>
          <a:blip r:embed="rId4"/>
          <a:stretch/>
        </p:blipFill>
        <p:spPr bwMode="auto">
          <a:xfrm>
            <a:off x="7724729" y="1804988"/>
            <a:ext cx="3608647" cy="2912170"/>
          </a:xfrm>
          <a:prstGeom prst="rect">
            <a:avLst/>
          </a:prstGeom>
        </p:spPr>
      </p:pic>
      <p:sp>
        <p:nvSpPr>
          <p:cNvPr id="12" name="Textfeld 11"/>
          <p:cNvSpPr txBox="1"/>
          <p:nvPr/>
        </p:nvSpPr>
        <p:spPr bwMode="auto">
          <a:xfrm>
            <a:off x="778537" y="6235769"/>
            <a:ext cx="1023037" cy="215444"/>
          </a:xfrm>
          <a:prstGeom prst="rect">
            <a:avLst/>
          </a:prstGeom>
          <a:noFill/>
        </p:spPr>
        <p:txBody>
          <a:bodyPr wrap="none" rtlCol="0">
            <a:spAutoFit/>
          </a:bodyPr>
          <a:lstStyle/>
          <a:p>
            <a:pPr>
              <a:defRPr/>
            </a:pPr>
            <a:r>
              <a:rPr lang="de-DE" sz="800"/>
              <a:t>© ACO Passavant</a:t>
            </a:r>
          </a:p>
        </p:txBody>
      </p:sp>
      <p:sp>
        <p:nvSpPr>
          <p:cNvPr id="13" name="Textfeld 12"/>
          <p:cNvSpPr txBox="1"/>
          <p:nvPr/>
        </p:nvSpPr>
        <p:spPr bwMode="auto">
          <a:xfrm>
            <a:off x="4253375" y="5011552"/>
            <a:ext cx="1023037" cy="215444"/>
          </a:xfrm>
          <a:prstGeom prst="rect">
            <a:avLst/>
          </a:prstGeom>
          <a:noFill/>
        </p:spPr>
        <p:txBody>
          <a:bodyPr wrap="none" rtlCol="0">
            <a:spAutoFit/>
          </a:bodyPr>
          <a:lstStyle/>
          <a:p>
            <a:pPr>
              <a:defRPr/>
            </a:pPr>
            <a:r>
              <a:rPr lang="de-DE" sz="800"/>
              <a:t>© ACO Passavant</a:t>
            </a:r>
          </a:p>
        </p:txBody>
      </p:sp>
      <p:sp>
        <p:nvSpPr>
          <p:cNvPr id="14" name="Textfeld 13"/>
          <p:cNvSpPr txBox="1"/>
          <p:nvPr/>
        </p:nvSpPr>
        <p:spPr bwMode="auto">
          <a:xfrm>
            <a:off x="7724729" y="1829438"/>
            <a:ext cx="655948" cy="215444"/>
          </a:xfrm>
          <a:prstGeom prst="rect">
            <a:avLst/>
          </a:prstGeom>
          <a:noFill/>
        </p:spPr>
        <p:txBody>
          <a:bodyPr wrap="none" rtlCol="0">
            <a:spAutoFit/>
          </a:bodyPr>
          <a:lstStyle/>
          <a:p>
            <a:pPr>
              <a:defRPr/>
            </a:pPr>
            <a:r>
              <a:rPr lang="de-DE" sz="800"/>
              <a:t>© generali</a:t>
            </a:r>
          </a:p>
        </p:txBody>
      </p:sp>
      <p:sp>
        <p:nvSpPr>
          <p:cNvPr id="15"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51</a:t>
            </a:fld>
            <a:endParaRPr lang="de-DE" sz="1050">
              <a:solidFill>
                <a:schemeClr val="bg1">
                  <a:lumMod val="50000"/>
                </a:schemeClr>
              </a:solidFill>
            </a:endParaRPr>
          </a:p>
        </p:txBody>
      </p:sp>
      <p:sp>
        <p:nvSpPr>
          <p:cNvPr id="17"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86850" y="479425"/>
            <a:ext cx="8587811" cy="1325563"/>
          </a:xfrm>
        </p:spPr>
        <p:txBody>
          <a:bodyPr>
            <a:normAutofit/>
          </a:bodyPr>
          <a:lstStyle/>
          <a:p>
            <a:pPr>
              <a:defRPr/>
            </a:pPr>
            <a:r>
              <a:rPr lang="de-DE" sz="2400"/>
              <a:t>Sandsäcke</a:t>
            </a:r>
          </a:p>
        </p:txBody>
      </p:sp>
      <p:grpSp>
        <p:nvGrpSpPr>
          <p:cNvPr id="8" name="Gruppieren 7"/>
          <p:cNvGrpSpPr/>
          <p:nvPr/>
        </p:nvGrpSpPr>
        <p:grpSpPr bwMode="auto">
          <a:xfrm>
            <a:off x="2188845" y="1855964"/>
            <a:ext cx="8081010" cy="4615164"/>
            <a:chOff x="2188845" y="1770239"/>
            <a:chExt cx="8081010" cy="4615164"/>
          </a:xfrm>
        </p:grpSpPr>
        <p:pic>
          <p:nvPicPr>
            <p:cNvPr id="6" name="Grafik 5"/>
            <p:cNvPicPr>
              <a:picLocks noChangeAspect="1"/>
            </p:cNvPicPr>
            <p:nvPr/>
          </p:nvPicPr>
          <p:blipFill>
            <a:blip r:embed="rId2"/>
            <a:srcRect l="-1650" t="7615" r="1650" b="6718"/>
            <a:stretch/>
          </p:blipFill>
          <p:spPr bwMode="auto">
            <a:xfrm>
              <a:off x="2188845" y="1770239"/>
              <a:ext cx="8081010" cy="4615164"/>
            </a:xfrm>
            <a:prstGeom prst="rect">
              <a:avLst/>
            </a:prstGeom>
          </p:spPr>
        </p:pic>
        <p:sp>
          <p:nvSpPr>
            <p:cNvPr id="12" name="Textfeld 11"/>
            <p:cNvSpPr txBox="1"/>
            <p:nvPr/>
          </p:nvSpPr>
          <p:spPr bwMode="auto">
            <a:xfrm>
              <a:off x="2320375" y="6165612"/>
              <a:ext cx="800219" cy="215444"/>
            </a:xfrm>
            <a:prstGeom prst="rect">
              <a:avLst/>
            </a:prstGeom>
            <a:solidFill>
              <a:schemeClr val="bg1">
                <a:lumMod val="95000"/>
              </a:schemeClr>
            </a:solidFill>
          </p:spPr>
          <p:txBody>
            <a:bodyPr wrap="none" rtlCol="0">
              <a:spAutoFit/>
            </a:bodyPr>
            <a:lstStyle/>
            <a:p>
              <a:pPr>
                <a:defRPr/>
              </a:pPr>
              <a:r>
                <a:rPr lang="de-DE" sz="800"/>
                <a:t>© generali.de</a:t>
              </a:r>
            </a:p>
          </p:txBody>
        </p:sp>
      </p:grpSp>
      <p:sp>
        <p:nvSpPr>
          <p:cNvPr id="10"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52</a:t>
            </a:fld>
            <a:endParaRPr lang="de-DE" sz="1050">
              <a:solidFill>
                <a:schemeClr val="bg1">
                  <a:lumMod val="50000"/>
                </a:schemeClr>
              </a:solidFill>
            </a:endParaRPr>
          </a:p>
        </p:txBody>
      </p:sp>
      <p:sp>
        <p:nvSpPr>
          <p:cNvPr id="11"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86850" y="479425"/>
            <a:ext cx="8587811" cy="1325563"/>
          </a:xfrm>
        </p:spPr>
        <p:txBody>
          <a:bodyPr>
            <a:normAutofit/>
          </a:bodyPr>
          <a:lstStyle/>
          <a:p>
            <a:pPr>
              <a:defRPr/>
            </a:pPr>
            <a:r>
              <a:rPr lang="de-DE" sz="2400"/>
              <a:t>Erhöhte Lichtschächte etc.</a:t>
            </a:r>
          </a:p>
        </p:txBody>
      </p:sp>
      <p:pic>
        <p:nvPicPr>
          <p:cNvPr id="8" name="Grafik 7"/>
          <p:cNvPicPr>
            <a:picLocks noChangeAspect="1"/>
          </p:cNvPicPr>
          <p:nvPr/>
        </p:nvPicPr>
        <p:blipFill>
          <a:blip r:embed="rId2"/>
          <a:stretch/>
        </p:blipFill>
        <p:spPr bwMode="auto">
          <a:xfrm>
            <a:off x="850972" y="1780572"/>
            <a:ext cx="6378503" cy="4709129"/>
          </a:xfrm>
          <a:prstGeom prst="rect">
            <a:avLst/>
          </a:prstGeom>
        </p:spPr>
      </p:pic>
      <p:sp>
        <p:nvSpPr>
          <p:cNvPr id="12" name="Textfeld 11"/>
          <p:cNvSpPr txBox="1"/>
          <p:nvPr/>
        </p:nvSpPr>
        <p:spPr bwMode="auto">
          <a:xfrm>
            <a:off x="850972" y="1810295"/>
            <a:ext cx="1292341" cy="215444"/>
          </a:xfrm>
          <a:prstGeom prst="rect">
            <a:avLst/>
          </a:prstGeom>
          <a:solidFill>
            <a:schemeClr val="bg1">
              <a:lumMod val="95000"/>
            </a:schemeClr>
          </a:solidFill>
        </p:spPr>
        <p:txBody>
          <a:bodyPr wrap="none" rtlCol="0">
            <a:spAutoFit/>
          </a:bodyPr>
          <a:lstStyle/>
          <a:p>
            <a:pPr>
              <a:defRPr/>
            </a:pPr>
            <a:r>
              <a:rPr lang="de-DE" sz="800"/>
              <a:t>© buchfink-sicherheit.de</a:t>
            </a:r>
          </a:p>
        </p:txBody>
      </p:sp>
      <p:pic>
        <p:nvPicPr>
          <p:cNvPr id="15" name="Grafik 14"/>
          <p:cNvPicPr>
            <a:picLocks noChangeAspect="1"/>
          </p:cNvPicPr>
          <p:nvPr/>
        </p:nvPicPr>
        <p:blipFill>
          <a:blip r:embed="rId3"/>
          <a:stretch/>
        </p:blipFill>
        <p:spPr bwMode="auto">
          <a:xfrm>
            <a:off x="7423941" y="1804988"/>
            <a:ext cx="3901440" cy="2932176"/>
          </a:xfrm>
          <a:prstGeom prst="rect">
            <a:avLst/>
          </a:prstGeom>
        </p:spPr>
      </p:pic>
      <p:sp>
        <p:nvSpPr>
          <p:cNvPr id="17" name="Textfeld 16"/>
          <p:cNvSpPr txBox="1"/>
          <p:nvPr/>
        </p:nvSpPr>
        <p:spPr bwMode="auto">
          <a:xfrm>
            <a:off x="10656608" y="4521720"/>
            <a:ext cx="668773" cy="215444"/>
          </a:xfrm>
          <a:prstGeom prst="rect">
            <a:avLst/>
          </a:prstGeom>
          <a:solidFill>
            <a:schemeClr val="bg1">
              <a:lumMod val="95000"/>
            </a:schemeClr>
          </a:solidFill>
        </p:spPr>
        <p:txBody>
          <a:bodyPr wrap="none" rtlCol="0">
            <a:spAutoFit/>
          </a:bodyPr>
          <a:lstStyle/>
          <a:p>
            <a:pPr>
              <a:defRPr/>
            </a:pPr>
            <a:r>
              <a:rPr lang="de-DE" sz="800"/>
              <a:t>© prefa.de</a:t>
            </a:r>
          </a:p>
        </p:txBody>
      </p:sp>
      <p:sp>
        <p:nvSpPr>
          <p:cNvPr id="13"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53</a:t>
            </a:fld>
            <a:endParaRPr lang="de-DE" sz="1050">
              <a:solidFill>
                <a:schemeClr val="bg1">
                  <a:lumMod val="50000"/>
                </a:schemeClr>
              </a:solidFill>
            </a:endParaRPr>
          </a:p>
        </p:txBody>
      </p:sp>
      <p:sp>
        <p:nvSpPr>
          <p:cNvPr id="14"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8443" y="739190"/>
            <a:ext cx="8587811" cy="1325563"/>
          </a:xfrm>
        </p:spPr>
        <p:txBody>
          <a:bodyPr>
            <a:normAutofit/>
          </a:bodyPr>
          <a:lstStyle/>
          <a:p>
            <a:pPr>
              <a:defRPr/>
            </a:pPr>
            <a:r>
              <a:rPr lang="de-DE" sz="3200"/>
              <a:t>Inhaltsverzeichnis</a:t>
            </a:r>
            <a:endParaRPr sz="3200"/>
          </a:p>
        </p:txBody>
      </p:sp>
      <p:sp>
        <p:nvSpPr>
          <p:cNvPr id="3" name="Inhaltsplatzhalter 2"/>
          <p:cNvSpPr>
            <a:spLocks noGrp="1"/>
          </p:cNvSpPr>
          <p:nvPr>
            <p:ph sz="quarter" idx="13"/>
          </p:nvPr>
        </p:nvSpPr>
        <p:spPr bwMode="auto">
          <a:xfrm>
            <a:off x="738443" y="2064753"/>
            <a:ext cx="10943167" cy="5328591"/>
          </a:xfrm>
        </p:spPr>
        <p:txBody>
          <a:bodyPr>
            <a:noAutofit/>
          </a:bodyPr>
          <a:lstStyle/>
          <a:p>
            <a:pPr marL="342900" indent="-342900">
              <a:buFont typeface="+mj-lt"/>
              <a:buAutoNum type="arabicPeriod"/>
              <a:defRPr/>
            </a:pPr>
            <a:r>
              <a:rPr lang="de-DE" sz="1800" dirty="0">
                <a:solidFill>
                  <a:schemeClr val="bg1">
                    <a:lumMod val="65000"/>
                  </a:schemeClr>
                </a:solidFill>
              </a:rPr>
              <a:t>Begrüßung – Bürgermeisterin Antje Runge</a:t>
            </a:r>
          </a:p>
          <a:p>
            <a:pPr marL="342900" indent="-342900">
              <a:buFont typeface="+mj-lt"/>
              <a:buAutoNum type="arabicPeriod"/>
              <a:defRPr/>
            </a:pPr>
            <a:r>
              <a:rPr lang="de-DE" sz="1800" dirty="0">
                <a:solidFill>
                  <a:schemeClr val="bg1">
                    <a:lumMod val="65000"/>
                  </a:schemeClr>
                </a:solidFill>
              </a:rPr>
              <a:t>Klimaanpassungskonzept: Allgemeines und Ausgangslage – Michael Maag, Betriebsleitung BSO</a:t>
            </a:r>
            <a:endParaRPr dirty="0"/>
          </a:p>
          <a:p>
            <a:pPr marL="342900" indent="-342900">
              <a:buFont typeface="+mj-lt"/>
              <a:buAutoNum type="arabicPeriod"/>
              <a:defRPr/>
            </a:pPr>
            <a:r>
              <a:rPr lang="de-DE" sz="1800" dirty="0">
                <a:solidFill>
                  <a:schemeClr val="bg1">
                    <a:lumMod val="65000"/>
                  </a:schemeClr>
                </a:solidFill>
              </a:rPr>
              <a:t>Bestandsanalyse und Maßnahmen Bach – Michael Maag, Betriebsleitung BSO</a:t>
            </a:r>
            <a:endParaRPr dirty="0"/>
          </a:p>
          <a:p>
            <a:pPr marL="342900" indent="-342900">
              <a:buFont typeface="+mj-lt"/>
              <a:buAutoNum type="arabicPeriod"/>
              <a:defRPr/>
            </a:pPr>
            <a:r>
              <a:rPr lang="de-DE" sz="1800" dirty="0">
                <a:solidFill>
                  <a:schemeClr val="bg1">
                    <a:lumMod val="65000"/>
                  </a:schemeClr>
                </a:solidFill>
              </a:rPr>
              <a:t>Bestandsanalyse GEP und Situation Kanal – Michael Maag, Betriebsleitung BSO</a:t>
            </a:r>
            <a:endParaRPr dirty="0"/>
          </a:p>
          <a:p>
            <a:pPr marL="342900" indent="-342900">
              <a:buFont typeface="+mj-lt"/>
              <a:buAutoNum type="arabicPeriod"/>
              <a:defRPr/>
            </a:pPr>
            <a:r>
              <a:rPr lang="de-DE" sz="1800" dirty="0">
                <a:solidFill>
                  <a:schemeClr val="bg1">
                    <a:lumMod val="65000"/>
                  </a:schemeClr>
                </a:solidFill>
              </a:rPr>
              <a:t>Eigenvorsorge – Jens Gessner, Bereichsleitung Nachhaltigkeit, Klima-, Umweltschutz und Mobilität</a:t>
            </a:r>
          </a:p>
          <a:p>
            <a:pPr marL="342900" indent="-342900">
              <a:buFont typeface="+mj-lt"/>
              <a:buAutoNum type="arabicPeriod"/>
              <a:defRPr/>
            </a:pPr>
            <a:r>
              <a:rPr lang="de-DE" sz="1800" dirty="0"/>
              <a:t>Gebührenbescheide – </a:t>
            </a:r>
            <a:r>
              <a:rPr lang="de-DE" sz="1800" dirty="0">
                <a:solidFill>
                  <a:schemeClr val="accent1"/>
                </a:solidFill>
              </a:rPr>
              <a:t>Valentin Reuter, </a:t>
            </a:r>
            <a:r>
              <a:rPr lang="de-DE" sz="1800" dirty="0" smtClean="0">
                <a:solidFill>
                  <a:schemeClr val="accent1"/>
                </a:solidFill>
              </a:rPr>
              <a:t>Stadtbrandinspektor</a:t>
            </a:r>
            <a:endParaRPr lang="de-DE" sz="1800" dirty="0">
              <a:solidFill>
                <a:schemeClr val="accent1"/>
              </a:solidFill>
            </a:endParaRPr>
          </a:p>
          <a:p>
            <a:pPr marL="342900" indent="-342900">
              <a:buFont typeface="+mj-lt"/>
              <a:buAutoNum type="arabicPeriod"/>
              <a:defRPr/>
            </a:pPr>
            <a:r>
              <a:rPr lang="de-DE" sz="1800" dirty="0">
                <a:solidFill>
                  <a:schemeClr val="bg1">
                    <a:lumMod val="65000"/>
                  </a:schemeClr>
                </a:solidFill>
              </a:rPr>
              <a:t>Fragen</a:t>
            </a: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54</a:t>
            </a:fld>
            <a:endParaRPr lang="de-DE"/>
          </a:p>
        </p:txBody>
      </p:sp>
      <p:sp>
        <p:nvSpPr>
          <p:cNvPr id="9"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54</a:t>
            </a:fld>
            <a:endParaRPr lang="de-DE" sz="1050">
              <a:solidFill>
                <a:schemeClr val="bg1">
                  <a:lumMod val="50000"/>
                </a:schemeClr>
              </a:solidFill>
            </a:endParaRPr>
          </a:p>
        </p:txBody>
      </p:sp>
      <p:sp>
        <p:nvSpPr>
          <p:cNvPr id="13" name="Datumsplatzhalter 3"/>
          <p:cNvSpPr>
            <a:spLocks noGrp="1"/>
          </p:cNvSpPr>
          <p:nvPr>
            <p:ph type="dt" sz="half" idx="10"/>
          </p:nvPr>
        </p:nvSpPr>
        <p:spPr bwMode="auto">
          <a:xfrm>
            <a:off x="838198" y="6492874"/>
            <a:ext cx="2743200" cy="365125"/>
          </a:xfrm>
        </p:spPr>
        <p:txBody>
          <a:body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Gebührenbescheide bei Feuerwehreinsätzen</a:t>
            </a:r>
          </a:p>
        </p:txBody>
      </p:sp>
      <p:sp>
        <p:nvSpPr>
          <p:cNvPr id="3" name="Untertitel 2"/>
          <p:cNvSpPr>
            <a:spLocks noGrp="1"/>
          </p:cNvSpPr>
          <p:nvPr>
            <p:ph type="subTitle" idx="1"/>
          </p:nvPr>
        </p:nvSpPr>
        <p:spPr bwMode="auto"/>
        <p:txBody>
          <a:bodyPr/>
          <a:lstStyle/>
          <a:p>
            <a:pPr>
              <a:defRPr/>
            </a:pPr>
            <a:r>
              <a:rPr lang="de-DE"/>
              <a:t>Stabstelle Brand- und Zivilschutz</a:t>
            </a:r>
            <a:endParaRPr/>
          </a:p>
          <a:p>
            <a:pPr>
              <a:defRPr/>
            </a:pPr>
            <a:r>
              <a:rPr lang="de-DE"/>
              <a:t>Valentin Reuter</a:t>
            </a:r>
            <a:br>
              <a:rPr lang="de-DE"/>
            </a:br>
            <a:r>
              <a:rPr lang="de-DE" sz="1800" i="1"/>
              <a:t>Stadtbrandinspektor</a:t>
            </a:r>
            <a:endParaRPr lang="de-DE" i="1"/>
          </a:p>
        </p:txBody>
      </p:sp>
      <p:sp>
        <p:nvSpPr>
          <p:cNvPr id="5"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55</a:t>
            </a:fld>
            <a:endParaRPr lang="de-DE" sz="1050">
              <a:solidFill>
                <a:schemeClr val="bg1">
                  <a:lumMod val="50000"/>
                </a:schemeClr>
              </a:solidFill>
            </a:endParaRPr>
          </a:p>
        </p:txBody>
      </p:sp>
      <p:sp>
        <p:nvSpPr>
          <p:cNvPr id="7" name="Datumsplatzhalter 3"/>
          <p:cNvSpPr txBox="1"/>
          <p:nvPr/>
        </p:nvSpPr>
        <p:spPr bwMode="auto">
          <a:xfrm>
            <a:off x="838200"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198" y="431627"/>
            <a:ext cx="8587811" cy="1325563"/>
          </a:xfrm>
        </p:spPr>
        <p:txBody>
          <a:bodyPr>
            <a:normAutofit/>
          </a:bodyPr>
          <a:lstStyle/>
          <a:p>
            <a:pPr>
              <a:defRPr/>
            </a:pPr>
            <a:r>
              <a:rPr lang="de-DE" sz="2400"/>
              <a:t>Gesetzliche Grundlagen</a:t>
            </a:r>
            <a:endParaRPr/>
          </a:p>
        </p:txBody>
      </p:sp>
      <p:sp>
        <p:nvSpPr>
          <p:cNvPr id="3" name="Inhaltsplatzhalter 2"/>
          <p:cNvSpPr>
            <a:spLocks noGrp="1"/>
          </p:cNvSpPr>
          <p:nvPr>
            <p:ph idx="1"/>
          </p:nvPr>
        </p:nvSpPr>
        <p:spPr bwMode="auto">
          <a:xfrm>
            <a:off x="838198" y="1801435"/>
            <a:ext cx="10907684" cy="4280919"/>
          </a:xfrm>
        </p:spPr>
        <p:txBody>
          <a:bodyPr>
            <a:normAutofit/>
          </a:bodyPr>
          <a:lstStyle/>
          <a:p>
            <a:pPr>
              <a:defRPr/>
            </a:pPr>
            <a:r>
              <a:rPr lang="de-DE" sz="1800" dirty="0"/>
              <a:t>Hessischen Brand- und Katastrophenschutzgesetz (HBKG) - §61</a:t>
            </a:r>
            <a:endParaRPr dirty="0"/>
          </a:p>
          <a:p>
            <a:pPr>
              <a:defRPr/>
            </a:pPr>
            <a:r>
              <a:rPr lang="de-DE" sz="1800" dirty="0"/>
              <a:t>Hessischen Verwaltungskostengesetzes (</a:t>
            </a:r>
            <a:r>
              <a:rPr lang="de-DE" sz="1800" dirty="0" err="1"/>
              <a:t>HVwKostG</a:t>
            </a:r>
            <a:r>
              <a:rPr lang="de-DE" sz="1800" dirty="0"/>
              <a:t>)</a:t>
            </a:r>
            <a:endParaRPr dirty="0"/>
          </a:p>
          <a:p>
            <a:pPr>
              <a:defRPr/>
            </a:pPr>
            <a:r>
              <a:rPr lang="de-DE" sz="1800" dirty="0"/>
              <a:t>Hessischen Verwaltungsverfahrensgesetzes (</a:t>
            </a:r>
            <a:r>
              <a:rPr lang="de-DE" sz="1800" dirty="0" err="1"/>
              <a:t>HVwVfG</a:t>
            </a:r>
            <a:r>
              <a:rPr lang="de-DE" sz="1800" dirty="0"/>
              <a:t>) </a:t>
            </a:r>
            <a:endParaRPr dirty="0"/>
          </a:p>
          <a:p>
            <a:pPr>
              <a:defRPr/>
            </a:pPr>
            <a:r>
              <a:rPr lang="de-DE" sz="1800" dirty="0"/>
              <a:t>Gebührenpflicht von Feuerwehreinsätzen ist ein pflichtgemäßes Erschließungsermessen der Gemeinde </a:t>
            </a:r>
            <a:endParaRPr dirty="0"/>
          </a:p>
          <a:p>
            <a:pPr lvl="1">
              <a:defRPr/>
            </a:pPr>
            <a:r>
              <a:rPr lang="de-DE" sz="1800" dirty="0"/>
              <a:t>Satzung über Gebühren für den Einsatz der freiwilligen Feuerwehr der Stadt Oberursel (Taunus) – Feuerwehrgebührensatzung</a:t>
            </a:r>
            <a:endParaRPr dirty="0"/>
          </a:p>
          <a:p>
            <a:pPr lvl="1">
              <a:defRPr/>
            </a:pPr>
            <a:r>
              <a:rPr lang="de-DE" sz="1800" dirty="0"/>
              <a:t>Dadurch ist die Gemeinde an ihre Ermessensentscheidung gebunden.</a:t>
            </a:r>
            <a:endParaRPr dirty="0"/>
          </a:p>
          <a:p>
            <a:pPr lvl="1">
              <a:defRPr/>
            </a:pPr>
            <a:endParaRPr lang="de-DE" sz="1800" dirty="0"/>
          </a:p>
          <a:p>
            <a:pPr>
              <a:defRPr/>
            </a:pPr>
            <a:endParaRPr lang="de-DE" sz="1800" dirty="0"/>
          </a:p>
        </p:txBody>
      </p:sp>
      <p:sp>
        <p:nvSpPr>
          <p:cNvPr id="7"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56</a:t>
            </a:fld>
            <a:endParaRPr lang="de-DE" sz="1050">
              <a:solidFill>
                <a:schemeClr val="bg1">
                  <a:lumMod val="50000"/>
                </a:schemeClr>
              </a:solidFill>
            </a:endParaRPr>
          </a:p>
        </p:txBody>
      </p:sp>
      <p:sp>
        <p:nvSpPr>
          <p:cNvPr id="8" name="Datumsplatzhalter 3"/>
          <p:cNvSpPr>
            <a:spLocks noGrp="1"/>
          </p:cNvSpPr>
          <p:nvPr>
            <p:ph type="dt" sz="half" idx="10"/>
          </p:nvPr>
        </p:nvSpPr>
        <p:spPr bwMode="auto">
          <a:xfrm>
            <a:off x="838198" y="6492874"/>
            <a:ext cx="2743200" cy="365125"/>
          </a:xfrm>
        </p:spPr>
        <p:txBody>
          <a:bodyPr/>
          <a:lstStyle/>
          <a:p>
            <a:pPr>
              <a:defRPr/>
            </a:pPr>
            <a:r>
              <a:rPr lang="de-DE"/>
              <a:t>29.04.2024</a:t>
            </a:r>
            <a:endParaRPr/>
          </a:p>
        </p:txBody>
      </p:sp>
    </p:spTree>
    <p:extLst>
      <p:ext uri="{BB962C8B-B14F-4D97-AF65-F5344CB8AC3E}">
        <p14:creationId xmlns:p14="http://schemas.microsoft.com/office/powerpoint/2010/main" val="30183489"/>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de-DE" sz="2400"/>
              <a:t>Grundlagen in der Abwicklung von Feuerwehrgebühren</a:t>
            </a:r>
            <a:endParaRPr/>
          </a:p>
        </p:txBody>
      </p:sp>
      <p:sp>
        <p:nvSpPr>
          <p:cNvPr id="3" name="Inhaltsplatzhalter 2"/>
          <p:cNvSpPr>
            <a:spLocks noGrp="1"/>
          </p:cNvSpPr>
          <p:nvPr>
            <p:ph idx="1"/>
          </p:nvPr>
        </p:nvSpPr>
        <p:spPr bwMode="auto">
          <a:xfrm>
            <a:off x="838200" y="1803730"/>
            <a:ext cx="10515600" cy="4280919"/>
          </a:xfrm>
        </p:spPr>
        <p:txBody>
          <a:bodyPr>
            <a:normAutofit/>
          </a:bodyPr>
          <a:lstStyle/>
          <a:p>
            <a:pPr>
              <a:defRPr/>
            </a:pPr>
            <a:r>
              <a:rPr lang="de-DE" sz="1800" dirty="0"/>
              <a:t>Einsatzbericht </a:t>
            </a:r>
            <a:endParaRPr dirty="0"/>
          </a:p>
          <a:p>
            <a:pPr lvl="1">
              <a:defRPr/>
            </a:pPr>
            <a:r>
              <a:rPr lang="de-DE" sz="1800" dirty="0"/>
              <a:t>genutztes Material</a:t>
            </a:r>
            <a:endParaRPr dirty="0"/>
          </a:p>
          <a:p>
            <a:pPr lvl="1">
              <a:defRPr/>
            </a:pPr>
            <a:r>
              <a:rPr lang="de-DE" sz="1800" dirty="0"/>
              <a:t>genutztes Gerät</a:t>
            </a:r>
            <a:endParaRPr dirty="0"/>
          </a:p>
          <a:p>
            <a:pPr>
              <a:defRPr/>
            </a:pPr>
            <a:r>
              <a:rPr lang="de-DE" sz="1800" dirty="0"/>
              <a:t>Einsatzzeit anhand der Statusmeldungen der Funkgeräte</a:t>
            </a:r>
            <a:endParaRPr dirty="0"/>
          </a:p>
          <a:p>
            <a:pPr>
              <a:defRPr/>
            </a:pPr>
            <a:r>
              <a:rPr lang="de-DE" sz="1800" dirty="0"/>
              <a:t>Prüfung auf Grundsatz der Verhältnismäßigkeit</a:t>
            </a:r>
            <a:endParaRPr dirty="0"/>
          </a:p>
          <a:p>
            <a:pPr>
              <a:defRPr/>
            </a:pPr>
            <a:endParaRPr lang="de-DE" sz="1800" dirty="0"/>
          </a:p>
          <a:p>
            <a:pPr marL="0" indent="0">
              <a:buNone/>
              <a:defRPr/>
            </a:pPr>
            <a:r>
              <a:rPr lang="de-DE" sz="1800" b="1" dirty="0">
                <a:solidFill>
                  <a:schemeClr val="accent1">
                    <a:lumMod val="75000"/>
                  </a:schemeClr>
                </a:solidFill>
              </a:rPr>
              <a:t>Lücken in der Einsatzdokumentation gehen immer zu Lasten der Behörde</a:t>
            </a:r>
            <a:endParaRPr lang="de-DE" sz="1800" dirty="0"/>
          </a:p>
          <a:p>
            <a:pPr marL="0" indent="0">
              <a:buNone/>
              <a:defRPr/>
            </a:pPr>
            <a:endParaRPr lang="de-DE" sz="1800" dirty="0"/>
          </a:p>
          <a:p>
            <a:pPr>
              <a:defRPr/>
            </a:pPr>
            <a:endParaRPr lang="de-DE" sz="1800" dirty="0"/>
          </a:p>
        </p:txBody>
      </p:sp>
      <p:sp>
        <p:nvSpPr>
          <p:cNvPr id="6"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57</a:t>
            </a:fld>
            <a:endParaRPr lang="de-DE" sz="1050">
              <a:solidFill>
                <a:schemeClr val="bg1">
                  <a:lumMod val="50000"/>
                </a:schemeClr>
              </a:solidFill>
            </a:endParaRPr>
          </a:p>
        </p:txBody>
      </p:sp>
      <p:sp>
        <p:nvSpPr>
          <p:cNvPr id="9" name="Datumsplatzhalter 3"/>
          <p:cNvSpPr>
            <a:spLocks noGrp="1"/>
          </p:cNvSpPr>
          <p:nvPr>
            <p:ph type="dt" sz="half" idx="10"/>
          </p:nvPr>
        </p:nvSpPr>
        <p:spPr bwMode="auto">
          <a:xfrm>
            <a:off x="838198" y="6492874"/>
            <a:ext cx="2743200" cy="365125"/>
          </a:xfrm>
        </p:spPr>
        <p:txBody>
          <a:bodyPr/>
          <a:lstStyle/>
          <a:p>
            <a:pPr>
              <a:defRPr/>
            </a:pPr>
            <a:r>
              <a:rPr lang="de-DE"/>
              <a:t>29.04.2024</a:t>
            </a:r>
            <a:endParaRPr/>
          </a:p>
        </p:txBody>
      </p:sp>
    </p:spTree>
    <p:extLst>
      <p:ext uri="{BB962C8B-B14F-4D97-AF65-F5344CB8AC3E}">
        <p14:creationId xmlns:p14="http://schemas.microsoft.com/office/powerpoint/2010/main" val="3745234924"/>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de-DE" sz="2400"/>
              <a:t>Welche Einsätze sind gebührenpflichtig?</a:t>
            </a:r>
            <a:endParaRPr/>
          </a:p>
        </p:txBody>
      </p:sp>
      <p:sp>
        <p:nvSpPr>
          <p:cNvPr id="3" name="Inhaltsplatzhalter 2"/>
          <p:cNvSpPr>
            <a:spLocks noGrp="1"/>
          </p:cNvSpPr>
          <p:nvPr>
            <p:ph idx="1"/>
          </p:nvPr>
        </p:nvSpPr>
        <p:spPr bwMode="auto">
          <a:xfrm>
            <a:off x="838200" y="1827711"/>
            <a:ext cx="10515600" cy="4280919"/>
          </a:xfrm>
        </p:spPr>
        <p:txBody>
          <a:bodyPr>
            <a:normAutofit/>
          </a:bodyPr>
          <a:lstStyle/>
          <a:p>
            <a:pPr>
              <a:defRPr/>
            </a:pPr>
            <a:r>
              <a:rPr lang="de-DE" sz="1800" dirty="0"/>
              <a:t>Zunächst ist festzuhalten: </a:t>
            </a:r>
            <a:endParaRPr sz="1800" dirty="0"/>
          </a:p>
          <a:p>
            <a:pPr marL="0" indent="0" algn="ctr">
              <a:buNone/>
              <a:defRPr/>
            </a:pPr>
            <a:r>
              <a:rPr lang="de-DE" sz="1800" b="1" dirty="0"/>
              <a:t>Für die Rettung von Menschen aus akuter Lebensgefahr </a:t>
            </a:r>
            <a:br>
              <a:rPr lang="de-DE" sz="1800" b="1" dirty="0"/>
            </a:br>
            <a:r>
              <a:rPr lang="de-DE" sz="1800" b="1" dirty="0"/>
              <a:t>werden weder Gebühren noch der Ersatz von Auslagen gefordert.</a:t>
            </a:r>
            <a:endParaRPr sz="1800" b="1" dirty="0"/>
          </a:p>
          <a:p>
            <a:pPr>
              <a:defRPr/>
            </a:pPr>
            <a:endParaRPr lang="de-DE" sz="1800" dirty="0"/>
          </a:p>
          <a:p>
            <a:pPr>
              <a:defRPr/>
            </a:pPr>
            <a:r>
              <a:rPr lang="de-DE" sz="1800" dirty="0"/>
              <a:t>Grundsätzlich sind Einsätze der Feuerwehr aber gebührenpflichtig, wenn sie nicht gemäß § 61 Abs. 1 Satz 1 und Abs. 6 HBKG gebührenfrei sind.</a:t>
            </a:r>
            <a:endParaRPr sz="1800" dirty="0"/>
          </a:p>
          <a:p>
            <a:pPr>
              <a:defRPr/>
            </a:pPr>
            <a:endParaRPr lang="de-DE" sz="1400" dirty="0"/>
          </a:p>
        </p:txBody>
      </p:sp>
      <p:sp>
        <p:nvSpPr>
          <p:cNvPr id="6"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58</a:t>
            </a:fld>
            <a:endParaRPr lang="de-DE" sz="1050">
              <a:solidFill>
                <a:schemeClr val="bg1">
                  <a:lumMod val="50000"/>
                </a:schemeClr>
              </a:solidFill>
            </a:endParaRPr>
          </a:p>
        </p:txBody>
      </p:sp>
      <p:sp>
        <p:nvSpPr>
          <p:cNvPr id="9" name="Datumsplatzhalter 3"/>
          <p:cNvSpPr>
            <a:spLocks noGrp="1"/>
          </p:cNvSpPr>
          <p:nvPr>
            <p:ph type="dt" sz="half" idx="10"/>
          </p:nvPr>
        </p:nvSpPr>
        <p:spPr bwMode="auto">
          <a:xfrm>
            <a:off x="838198" y="6492874"/>
            <a:ext cx="2743200" cy="365125"/>
          </a:xfrm>
        </p:spPr>
        <p:txBody>
          <a:bodyPr/>
          <a:lstStyle/>
          <a:p>
            <a:pPr>
              <a:defRPr/>
            </a:pPr>
            <a:r>
              <a:rPr lang="de-DE"/>
              <a:t>29.04.2024</a:t>
            </a:r>
            <a:endParaRPr/>
          </a:p>
        </p:txBody>
      </p:sp>
    </p:spTree>
    <p:extLst>
      <p:ext uri="{BB962C8B-B14F-4D97-AF65-F5344CB8AC3E}">
        <p14:creationId xmlns:p14="http://schemas.microsoft.com/office/powerpoint/2010/main" val="853492600"/>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Inhaltsplatzhalter 1"/>
          <p:cNvSpPr>
            <a:spLocks noGrp="1"/>
          </p:cNvSpPr>
          <p:nvPr>
            <p:ph sz="half" idx="1"/>
          </p:nvPr>
        </p:nvSpPr>
        <p:spPr bwMode="auto"/>
        <p:txBody>
          <a:bodyPr>
            <a:normAutofit/>
          </a:bodyPr>
          <a:lstStyle/>
          <a:p>
            <a:pPr>
              <a:defRPr/>
            </a:pPr>
            <a:r>
              <a:rPr lang="de-DE" sz="1800" dirty="0"/>
              <a:t>Zu den gebührenpflichtigen Einsätzen zählen im Wesentlichen, bei </a:t>
            </a:r>
            <a:r>
              <a:rPr lang="de-DE" sz="1800" b="1" dirty="0"/>
              <a:t>Bränden</a:t>
            </a:r>
            <a:r>
              <a:rPr lang="de-DE" sz="1800" dirty="0" smtClean="0"/>
              <a:t>:</a:t>
            </a:r>
          </a:p>
          <a:p>
            <a:pPr lvl="1">
              <a:defRPr/>
            </a:pPr>
            <a:r>
              <a:rPr lang="de-DE" sz="1800" dirty="0" smtClean="0"/>
              <a:t>Brandstiftung</a:t>
            </a:r>
            <a:endParaRPr sz="1800" dirty="0" smtClean="0"/>
          </a:p>
          <a:p>
            <a:pPr lvl="1">
              <a:defRPr/>
            </a:pPr>
            <a:r>
              <a:rPr lang="de-DE" sz="1800" dirty="0" smtClean="0"/>
              <a:t>wenn </a:t>
            </a:r>
            <a:r>
              <a:rPr lang="de-DE" sz="1800" dirty="0"/>
              <a:t>der Einsatz vorsätzlich oder grob fahrlässig verursacht wurde</a:t>
            </a:r>
            <a:endParaRPr sz="1800" dirty="0"/>
          </a:p>
          <a:p>
            <a:pPr lvl="1">
              <a:defRPr/>
            </a:pPr>
            <a:r>
              <a:rPr lang="de-DE" sz="1800" dirty="0"/>
              <a:t>Einsatz an Anlagen mit besonderem Gefahrenpotential bzw. bei Einsatz von Sonderlöschmittel</a:t>
            </a:r>
            <a:endParaRPr sz="1800" dirty="0"/>
          </a:p>
          <a:p>
            <a:pPr lvl="1">
              <a:defRPr/>
            </a:pPr>
            <a:r>
              <a:rPr lang="de-DE" sz="1800" dirty="0"/>
              <a:t>Fehlalarme von automatischen Brandmeldeanlagen</a:t>
            </a:r>
            <a:endParaRPr sz="1800" dirty="0"/>
          </a:p>
          <a:p>
            <a:pPr lvl="1">
              <a:defRPr/>
            </a:pPr>
            <a:r>
              <a:rPr lang="de-DE" sz="1800" dirty="0"/>
              <a:t>Einsätze in Folge von nicht angezeigten Verbrennung von pflanzlichen Abfällen außerhalb von Abfallbeseitigungsanlagen oder der Verbrennung von Abfall</a:t>
            </a:r>
            <a:endParaRPr sz="1800" dirty="0"/>
          </a:p>
          <a:p>
            <a:pPr>
              <a:defRPr/>
            </a:pPr>
            <a:endParaRPr lang="de-DE" sz="1400" dirty="0"/>
          </a:p>
        </p:txBody>
      </p:sp>
      <p:sp>
        <p:nvSpPr>
          <p:cNvPr id="3" name="Inhaltsplatzhalter 2"/>
          <p:cNvSpPr>
            <a:spLocks noGrp="1"/>
          </p:cNvSpPr>
          <p:nvPr>
            <p:ph sz="half" idx="2"/>
          </p:nvPr>
        </p:nvSpPr>
        <p:spPr bwMode="auto">
          <a:xfrm>
            <a:off x="6172200" y="1825625"/>
            <a:ext cx="5181600" cy="4866120"/>
          </a:xfrm>
        </p:spPr>
        <p:txBody>
          <a:bodyPr>
            <a:normAutofit/>
          </a:bodyPr>
          <a:lstStyle/>
          <a:p>
            <a:pPr>
              <a:defRPr/>
            </a:pPr>
            <a:r>
              <a:rPr lang="de-DE" sz="1800" dirty="0"/>
              <a:t>Zu den gebührenpflichtigen Einsätzen zählen, bei allen übrigen Leistungen, insbesondere in Fällen der Allgemeinen Hilfe im Wesentlichen:</a:t>
            </a:r>
            <a:endParaRPr sz="1800" dirty="0"/>
          </a:p>
          <a:p>
            <a:pPr lvl="1">
              <a:defRPr/>
            </a:pPr>
            <a:r>
              <a:rPr lang="de-DE" sz="1800" dirty="0" smtClean="0"/>
              <a:t>Unfälle</a:t>
            </a:r>
            <a:endParaRPr sz="1800" dirty="0"/>
          </a:p>
          <a:p>
            <a:pPr lvl="1">
              <a:defRPr/>
            </a:pPr>
            <a:r>
              <a:rPr lang="de-DE" sz="1800" dirty="0"/>
              <a:t>Gefahrenlagen </a:t>
            </a:r>
            <a:endParaRPr sz="1800" dirty="0"/>
          </a:p>
          <a:p>
            <a:pPr lvl="1">
              <a:defRPr/>
            </a:pPr>
            <a:r>
              <a:rPr lang="de-DE" sz="1800" dirty="0"/>
              <a:t>Naturereignissen</a:t>
            </a:r>
            <a:endParaRPr sz="1800" dirty="0"/>
          </a:p>
          <a:p>
            <a:pPr lvl="1">
              <a:defRPr/>
            </a:pPr>
            <a:r>
              <a:rPr lang="de-DE" sz="1800" dirty="0"/>
              <a:t>Sonstige spezielle Einsätze, die über die reguläre Gefahrenabwehr hinausgehen</a:t>
            </a:r>
            <a:endParaRPr sz="1800" dirty="0"/>
          </a:p>
          <a:p>
            <a:pPr>
              <a:defRPr/>
            </a:pPr>
            <a:endParaRPr lang="de-DE" sz="1400" dirty="0"/>
          </a:p>
        </p:txBody>
      </p:sp>
      <p:sp>
        <p:nvSpPr>
          <p:cNvPr id="7" name="Titel 6"/>
          <p:cNvSpPr>
            <a:spLocks noGrp="1"/>
          </p:cNvSpPr>
          <p:nvPr>
            <p:ph type="title"/>
          </p:nvPr>
        </p:nvSpPr>
        <p:spPr bwMode="auto"/>
        <p:txBody>
          <a:bodyPr>
            <a:normAutofit/>
          </a:bodyPr>
          <a:lstStyle/>
          <a:p>
            <a:pPr>
              <a:defRPr/>
            </a:pPr>
            <a:r>
              <a:rPr lang="de-DE" sz="2400"/>
              <a:t>Welche Einsätze sind gebührenpflichtig?</a:t>
            </a:r>
            <a:endParaRPr/>
          </a:p>
        </p:txBody>
      </p:sp>
      <p:sp>
        <p:nvSpPr>
          <p:cNvPr id="10"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59</a:t>
            </a:fld>
            <a:endParaRPr lang="de-DE" sz="1050">
              <a:solidFill>
                <a:schemeClr val="bg1">
                  <a:lumMod val="50000"/>
                </a:schemeClr>
              </a:solidFill>
            </a:endParaRPr>
          </a:p>
        </p:txBody>
      </p:sp>
      <p:sp>
        <p:nvSpPr>
          <p:cNvPr id="11" name="Datumsplatzhalter 3"/>
          <p:cNvSpPr>
            <a:spLocks noGrp="1"/>
          </p:cNvSpPr>
          <p:nvPr>
            <p:ph type="dt" sz="half" idx="10"/>
          </p:nvPr>
        </p:nvSpPr>
        <p:spPr bwMode="auto">
          <a:xfrm>
            <a:off x="838198" y="6492874"/>
            <a:ext cx="2743200" cy="365125"/>
          </a:xfrm>
        </p:spPr>
        <p:txBody>
          <a:bodyPr/>
          <a:lstStyle/>
          <a:p>
            <a:pPr>
              <a:defRPr/>
            </a:pPr>
            <a:r>
              <a:rPr lang="de-DE"/>
              <a:t>29.04.2024</a:t>
            </a:r>
            <a:endParaRPr/>
          </a:p>
        </p:txBody>
      </p:sp>
    </p:spTree>
    <p:extLst>
      <p:ext uri="{BB962C8B-B14F-4D97-AF65-F5344CB8AC3E}">
        <p14:creationId xmlns:p14="http://schemas.microsoft.com/office/powerpoint/2010/main" val="212846842"/>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Fußzeilenplatzhalter 2"/>
          <p:cNvSpPr>
            <a:spLocks noGrp="1"/>
          </p:cNvSpPr>
          <p:nvPr>
            <p:ph type="ftr" sz="quarter" idx="11"/>
          </p:nvPr>
        </p:nvSpPr>
        <p:spPr bwMode="auto"/>
        <p:txBody>
          <a:bodyPr/>
          <a:lstStyle/>
          <a:p>
            <a:pPr algn="ctr">
              <a:defRPr/>
            </a:pPr>
            <a:r>
              <a:rPr lang="de-DE">
                <a:solidFill>
                  <a:srgbClr val="FFFFFF"/>
                </a:solidFill>
                <a:latin typeface="Arial"/>
              </a:rPr>
              <a:t>Eigenbetrieb der Stadt Oberursel (Taunus)</a:t>
            </a:r>
            <a:endParaRPr/>
          </a:p>
        </p:txBody>
      </p:sp>
      <p:sp>
        <p:nvSpPr>
          <p:cNvPr id="13" name="Foliennummernplatzhalter 3"/>
          <p:cNvSpPr>
            <a:spLocks noGrp="1"/>
          </p:cNvSpPr>
          <p:nvPr>
            <p:ph type="sldNum" sz="quarter" idx="12"/>
          </p:nvPr>
        </p:nvSpPr>
        <p:spPr bwMode="auto"/>
        <p:txBody>
          <a:bodyPr/>
          <a:lstStyle/>
          <a:p>
            <a:pPr>
              <a:defRPr/>
            </a:pPr>
            <a:fld id="{F2C0D058-5787-44D5-887E-68F446677E2B}" type="slidenum">
              <a:rPr lang="de-DE">
                <a:solidFill>
                  <a:srgbClr val="FFFFFF"/>
                </a:solidFill>
                <a:latin typeface="Arial"/>
              </a:rPr>
              <a:t>6</a:t>
            </a:fld>
            <a:endParaRPr lang="de-DE">
              <a:solidFill>
                <a:srgbClr val="FFFFFF"/>
              </a:solidFill>
              <a:latin typeface="Arial"/>
            </a:endParaRPr>
          </a:p>
        </p:txBody>
      </p:sp>
      <p:sp>
        <p:nvSpPr>
          <p:cNvPr id="331780" name="Rectangle 2"/>
          <p:cNvSpPr>
            <a:spLocks noGrp="1" noChangeArrowheads="1"/>
          </p:cNvSpPr>
          <p:nvPr>
            <p:ph type="title" idx="4294967295"/>
          </p:nvPr>
        </p:nvSpPr>
        <p:spPr bwMode="auto">
          <a:xfrm>
            <a:off x="742930" y="788987"/>
            <a:ext cx="8784976" cy="706090"/>
          </a:xfrm>
        </p:spPr>
        <p:txBody>
          <a:bodyPr vert="horz" lIns="91440" tIns="45720" rIns="91440" bIns="45720" rtlCol="0" anchor="ctr">
            <a:noAutofit/>
          </a:bodyPr>
          <a:lstStyle/>
          <a:p>
            <a:pPr>
              <a:defRPr/>
            </a:pPr>
            <a:r>
              <a:rPr lang="de-DE" sz="2400" dirty="0"/>
              <a:t>Umwelt/ Tiefbau Hochwassermanagement: 2022 / 2024</a:t>
            </a:r>
            <a:endParaRPr sz="2400" dirty="0"/>
          </a:p>
        </p:txBody>
      </p:sp>
      <p:sp>
        <p:nvSpPr>
          <p:cNvPr id="15" name="Rechteck 16"/>
          <p:cNvSpPr>
            <a:spLocks noChangeArrowheads="1"/>
          </p:cNvSpPr>
          <p:nvPr/>
        </p:nvSpPr>
        <p:spPr bwMode="auto">
          <a:xfrm>
            <a:off x="6461444" y="1803861"/>
            <a:ext cx="4866718" cy="3178158"/>
          </a:xfrm>
          <a:prstGeom prst="rect">
            <a:avLst/>
          </a:prstGeom>
          <a:solidFill>
            <a:schemeClr val="bg1">
              <a:lumMod val="85000"/>
            </a:schemeClr>
          </a:solidFill>
          <a:ln>
            <a:noFill/>
          </a:ln>
          <a:effectLst/>
        </p:spPr>
        <p:txBody>
          <a:bodyPr lIns="72000" tIns="72000" rIns="72000" bIns="72000"/>
          <a:lstStyle/>
          <a:p>
            <a:pPr algn="just" defTabSz="762000">
              <a:buClr>
                <a:srgbClr val="FF9900"/>
              </a:buClr>
              <a:buSzPct val="125000"/>
              <a:defRPr/>
            </a:pPr>
            <a:r>
              <a:rPr lang="de-DE" b="1">
                <a:solidFill>
                  <a:srgbClr val="000000"/>
                </a:solidFill>
                <a:latin typeface="Arial"/>
                <a:ea typeface="ＭＳ Ｐゴシック"/>
              </a:rPr>
              <a:t>Maßnahmen seit 5/2022</a:t>
            </a:r>
            <a:endParaRPr lang="de-DE">
              <a:solidFill>
                <a:srgbClr val="000000"/>
              </a:solidFill>
              <a:latin typeface="Arial"/>
              <a:ea typeface="ＭＳ Ｐゴシック"/>
            </a:endParaRPr>
          </a:p>
          <a:p>
            <a:pPr marL="285750" indent="-285750" algn="just" defTabSz="762000">
              <a:buClr>
                <a:srgbClr val="FF9900"/>
              </a:buClr>
              <a:buSzPct val="125000"/>
              <a:buFont typeface="Wingdings"/>
              <a:buChar char="§"/>
              <a:defRPr/>
            </a:pPr>
            <a:r>
              <a:rPr lang="de-DE" sz="1500">
                <a:solidFill>
                  <a:srgbClr val="000000"/>
                </a:solidFill>
                <a:latin typeface="Arial"/>
                <a:ea typeface="ＭＳ Ｐゴシック"/>
              </a:rPr>
              <a:t>Begehungen m. Anliegern/Experten</a:t>
            </a:r>
            <a:endParaRPr/>
          </a:p>
          <a:p>
            <a:pPr marL="285750" indent="-285750" defTabSz="762000">
              <a:buClr>
                <a:srgbClr val="FF9900"/>
              </a:buClr>
              <a:buSzPct val="125000"/>
              <a:buFont typeface="Wingdings"/>
              <a:buChar char="§"/>
              <a:defRPr/>
            </a:pPr>
            <a:r>
              <a:rPr lang="de-DE" sz="1500">
                <a:solidFill>
                  <a:srgbClr val="000000"/>
                </a:solidFill>
                <a:latin typeface="Arial"/>
                <a:ea typeface="ＭＳ Ｐゴシック"/>
              </a:rPr>
              <a:t>Schwachstellen anhand Generalentwässerungsplan GEP 2009 analysiert</a:t>
            </a:r>
            <a:endParaRPr/>
          </a:p>
          <a:p>
            <a:pPr marL="285750" indent="-285750" algn="just" defTabSz="762000">
              <a:buClr>
                <a:srgbClr val="FF9900"/>
              </a:buClr>
              <a:buSzPct val="125000"/>
              <a:buFont typeface="Wingdings"/>
              <a:buChar char="§"/>
              <a:defRPr/>
            </a:pPr>
            <a:r>
              <a:rPr lang="de-DE" sz="1500">
                <a:solidFill>
                  <a:srgbClr val="000000"/>
                </a:solidFill>
                <a:latin typeface="Arial"/>
                <a:ea typeface="ＭＳ Ｐゴシック"/>
              </a:rPr>
              <a:t>GEP 2024 budgetieren/beauftragen</a:t>
            </a:r>
            <a:endParaRPr/>
          </a:p>
          <a:p>
            <a:pPr marL="285750" indent="-285750" algn="just" defTabSz="762000">
              <a:buClr>
                <a:srgbClr val="FF9900"/>
              </a:buClr>
              <a:buSzPct val="125000"/>
              <a:buFont typeface="Wingdings"/>
              <a:buChar char="§"/>
              <a:defRPr/>
            </a:pPr>
            <a:r>
              <a:rPr lang="de-DE" sz="1500">
                <a:solidFill>
                  <a:srgbClr val="000000"/>
                </a:solidFill>
                <a:latin typeface="Arial"/>
                <a:ea typeface="ＭＳ Ｐゴシック"/>
              </a:rPr>
              <a:t>Retentionsräume planen/ erstellen</a:t>
            </a:r>
            <a:endParaRPr/>
          </a:p>
          <a:p>
            <a:pPr marL="285750" indent="-285750" algn="just" defTabSz="762000">
              <a:buClr>
                <a:srgbClr val="FF9900"/>
              </a:buClr>
              <a:buSzPct val="125000"/>
              <a:buFont typeface="Wingdings"/>
              <a:buChar char="§"/>
              <a:defRPr/>
            </a:pPr>
            <a:r>
              <a:rPr lang="de-DE" sz="1500">
                <a:solidFill>
                  <a:srgbClr val="000000"/>
                </a:solidFill>
                <a:latin typeface="Arial"/>
                <a:ea typeface="ＭＳ Ｐゴシック"/>
              </a:rPr>
              <a:t>Bachprofile planen/ ändern</a:t>
            </a:r>
            <a:endParaRPr/>
          </a:p>
          <a:p>
            <a:pPr marL="285750" indent="-285750" algn="just" defTabSz="762000">
              <a:buClr>
                <a:srgbClr val="FF9900"/>
              </a:buClr>
              <a:buSzPct val="125000"/>
              <a:buFont typeface="Wingdings"/>
              <a:buChar char="§"/>
              <a:defRPr/>
            </a:pPr>
            <a:r>
              <a:rPr lang="de-DE" sz="1500">
                <a:solidFill>
                  <a:srgbClr val="000000"/>
                </a:solidFill>
                <a:latin typeface="Arial"/>
                <a:ea typeface="ＭＳ Ｐゴシック"/>
              </a:rPr>
              <a:t>Eigenvorsorge unterstützen</a:t>
            </a:r>
            <a:endParaRPr/>
          </a:p>
          <a:p>
            <a:pPr marL="285750" indent="-285750" algn="just" defTabSz="762000">
              <a:buClr>
                <a:srgbClr val="FF9900"/>
              </a:buClr>
              <a:buSzPct val="125000"/>
              <a:buFont typeface="Wingdings"/>
              <a:buChar char="§"/>
              <a:defRPr/>
            </a:pPr>
            <a:r>
              <a:rPr lang="de-DE" sz="1500">
                <a:solidFill>
                  <a:srgbClr val="000000"/>
                </a:solidFill>
                <a:latin typeface="Arial"/>
                <a:ea typeface="ＭＳ Ｐゴシック"/>
              </a:rPr>
              <a:t>Kanalnetz planen/ ggf. erweitern</a:t>
            </a:r>
            <a:endParaRPr/>
          </a:p>
          <a:p>
            <a:pPr marL="285750" indent="-285750" defTabSz="762000">
              <a:buClr>
                <a:srgbClr val="FF9900"/>
              </a:buClr>
              <a:buSzPct val="125000"/>
              <a:buFont typeface="Wingdings"/>
              <a:buChar char="§"/>
              <a:defRPr/>
            </a:pPr>
            <a:r>
              <a:rPr lang="de-DE" sz="1500">
                <a:solidFill>
                  <a:srgbClr val="000000"/>
                </a:solidFill>
                <a:latin typeface="Arial"/>
                <a:ea typeface="ＭＳ Ｐゴシック"/>
              </a:rPr>
              <a:t>Gemeinsamer Hochwasserschutz mit FFM Bad Homburg u.a. Kommunen</a:t>
            </a:r>
            <a:endParaRPr/>
          </a:p>
          <a:p>
            <a:pPr marL="742950" lvl="1" indent="-285750" algn="just" defTabSz="762000">
              <a:buClr>
                <a:srgbClr val="FF9900"/>
              </a:buClr>
              <a:buSzPct val="125000"/>
              <a:buFont typeface="Wingdings"/>
              <a:buChar char="§"/>
              <a:defRPr/>
            </a:pPr>
            <a:r>
              <a:rPr lang="de-DE" sz="1500">
                <a:solidFill>
                  <a:srgbClr val="000000"/>
                </a:solidFill>
                <a:latin typeface="Arial"/>
                <a:ea typeface="ＭＳ Ｐゴシック"/>
              </a:rPr>
              <a:t>Wasser im Wald halten</a:t>
            </a:r>
            <a:endParaRPr/>
          </a:p>
          <a:p>
            <a:pPr marL="742950" lvl="1" indent="-285750" algn="just" defTabSz="762000">
              <a:buClr>
                <a:srgbClr val="FF9900"/>
              </a:buClr>
              <a:buSzPct val="125000"/>
              <a:buFont typeface="Wingdings"/>
              <a:buChar char="§"/>
              <a:defRPr/>
            </a:pPr>
            <a:r>
              <a:rPr lang="de-DE" sz="1500">
                <a:solidFill>
                  <a:srgbClr val="000000"/>
                </a:solidFill>
                <a:latin typeface="Arial"/>
                <a:ea typeface="ＭＳ Ｐゴシック"/>
              </a:rPr>
              <a:t>Retentionsräume erstellen</a:t>
            </a:r>
            <a:endParaRPr/>
          </a:p>
          <a:p>
            <a:pPr marL="285750" indent="-285750" algn="just" defTabSz="762000">
              <a:buClr>
                <a:srgbClr val="FF9900"/>
              </a:buClr>
              <a:buSzPct val="125000"/>
              <a:buFont typeface="Wingdings"/>
              <a:buChar char="§"/>
              <a:defRPr/>
            </a:pPr>
            <a:endParaRPr lang="de-DE" sz="1500">
              <a:solidFill>
                <a:srgbClr val="000000"/>
              </a:solidFill>
              <a:latin typeface="Arial"/>
              <a:ea typeface="ＭＳ Ｐゴシック"/>
            </a:endParaRPr>
          </a:p>
          <a:p>
            <a:pPr algn="just" defTabSz="762000">
              <a:buClr>
                <a:srgbClr val="FF9900"/>
              </a:buClr>
              <a:buSzPct val="125000"/>
              <a:defRPr/>
            </a:pPr>
            <a:r>
              <a:rPr lang="de-DE">
                <a:solidFill>
                  <a:srgbClr val="000000"/>
                </a:solidFill>
                <a:latin typeface="Arial"/>
                <a:ea typeface="ＭＳ Ｐゴシック"/>
              </a:rPr>
              <a:t> </a:t>
            </a:r>
            <a:endParaRPr/>
          </a:p>
        </p:txBody>
      </p:sp>
      <p:sp>
        <p:nvSpPr>
          <p:cNvPr id="17" name="Rectangle 4"/>
          <p:cNvSpPr>
            <a:spLocks noChangeArrowheads="1"/>
          </p:cNvSpPr>
          <p:nvPr/>
        </p:nvSpPr>
        <p:spPr bwMode="auto">
          <a:xfrm>
            <a:off x="2480548" y="5032691"/>
            <a:ext cx="7561416" cy="1511300"/>
          </a:xfrm>
          <a:custGeom>
            <a:avLst/>
            <a:gdLst>
              <a:gd name="connsiteX0" fmla="*/ 0 w 7561416"/>
              <a:gd name="connsiteY0" fmla="*/ 0 h 1511300"/>
              <a:gd name="connsiteX1" fmla="*/ 7561416 w 7561416"/>
              <a:gd name="connsiteY1" fmla="*/ 0 h 1511300"/>
              <a:gd name="connsiteX2" fmla="*/ 7561416 w 7561416"/>
              <a:gd name="connsiteY2" fmla="*/ 1511300 h 1511300"/>
              <a:gd name="connsiteX3" fmla="*/ 0 w 7561416"/>
              <a:gd name="connsiteY3" fmla="*/ 1511300 h 1511300"/>
              <a:gd name="connsiteX4" fmla="*/ 0 w 7561416"/>
              <a:gd name="connsiteY4" fmla="*/ 0 h 1511300"/>
              <a:gd name="connsiteX0" fmla="*/ 0 w 7561416"/>
              <a:gd name="connsiteY0" fmla="*/ 0 h 1511300"/>
              <a:gd name="connsiteX1" fmla="*/ 7561416 w 7561416"/>
              <a:gd name="connsiteY1" fmla="*/ 0 h 1511300"/>
              <a:gd name="connsiteX2" fmla="*/ 7554992 w 7561416"/>
              <a:gd name="connsiteY2" fmla="*/ 1165498 h 1511300"/>
              <a:gd name="connsiteX3" fmla="*/ 7561416 w 7561416"/>
              <a:gd name="connsiteY3" fmla="*/ 1511300 h 1511300"/>
              <a:gd name="connsiteX4" fmla="*/ 0 w 7561416"/>
              <a:gd name="connsiteY4" fmla="*/ 1511300 h 1511300"/>
              <a:gd name="connsiteX5" fmla="*/ 0 w 7561416"/>
              <a:gd name="connsiteY5" fmla="*/ 0 h 1511300"/>
              <a:gd name="connsiteX0" fmla="*/ 0 w 7561416"/>
              <a:gd name="connsiteY0" fmla="*/ 0 h 1511300"/>
              <a:gd name="connsiteX1" fmla="*/ 7561416 w 7561416"/>
              <a:gd name="connsiteY1" fmla="*/ 0 h 1511300"/>
              <a:gd name="connsiteX2" fmla="*/ 7554992 w 7561416"/>
              <a:gd name="connsiteY2" fmla="*/ 1165498 h 1511300"/>
              <a:gd name="connsiteX3" fmla="*/ 7561416 w 7561416"/>
              <a:gd name="connsiteY3" fmla="*/ 1511300 h 1511300"/>
              <a:gd name="connsiteX4" fmla="*/ 7164467 w 7561416"/>
              <a:gd name="connsiteY4" fmla="*/ 1508398 h 1511300"/>
              <a:gd name="connsiteX5" fmla="*/ 0 w 7561416"/>
              <a:gd name="connsiteY5" fmla="*/ 1511300 h 1511300"/>
              <a:gd name="connsiteX6" fmla="*/ 0 w 7561416"/>
              <a:gd name="connsiteY6" fmla="*/ 0 h 1511300"/>
              <a:gd name="connsiteX0" fmla="*/ 0 w 7561416"/>
              <a:gd name="connsiteY0" fmla="*/ 0 h 1511300"/>
              <a:gd name="connsiteX1" fmla="*/ 7561416 w 7561416"/>
              <a:gd name="connsiteY1" fmla="*/ 0 h 1511300"/>
              <a:gd name="connsiteX2" fmla="*/ 7554992 w 7561416"/>
              <a:gd name="connsiteY2" fmla="*/ 1165498 h 1511300"/>
              <a:gd name="connsiteX3" fmla="*/ 7294716 w 7561416"/>
              <a:gd name="connsiteY3" fmla="*/ 1282700 h 1511300"/>
              <a:gd name="connsiteX4" fmla="*/ 7164467 w 7561416"/>
              <a:gd name="connsiteY4" fmla="*/ 1508398 h 1511300"/>
              <a:gd name="connsiteX5" fmla="*/ 0 w 7561416"/>
              <a:gd name="connsiteY5" fmla="*/ 1511300 h 1511300"/>
              <a:gd name="connsiteX6" fmla="*/ 0 w 7561416"/>
              <a:gd name="connsiteY6" fmla="*/ 0 h 151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416" h="1511300" extrusionOk="0">
                <a:moveTo>
                  <a:pt x="0" y="0"/>
                </a:moveTo>
                <a:lnTo>
                  <a:pt x="7561416" y="0"/>
                </a:lnTo>
                <a:cubicBezTo>
                  <a:pt x="7559275" y="388499"/>
                  <a:pt x="7557133" y="776999"/>
                  <a:pt x="7554992" y="1165498"/>
                </a:cubicBezTo>
                <a:lnTo>
                  <a:pt x="7294716" y="1282700"/>
                </a:lnTo>
                <a:lnTo>
                  <a:pt x="7164467" y="1508398"/>
                </a:lnTo>
                <a:lnTo>
                  <a:pt x="0" y="1511300"/>
                </a:lnTo>
                <a:lnTo>
                  <a:pt x="0" y="0"/>
                </a:lnTo>
                <a:close/>
              </a:path>
            </a:pathLst>
          </a:custGeom>
          <a:solidFill>
            <a:schemeClr val="tx2">
              <a:lumMod val="20000"/>
              <a:lumOff val="80000"/>
            </a:schemeClr>
          </a:solidFill>
          <a:ln>
            <a:noFill/>
          </a:ln>
          <a:effectLst/>
        </p:spPr>
        <p:txBody>
          <a:bodyPr lIns="792000" tIns="72000" rIns="72000" bIns="72000" anchor="ctr"/>
          <a:lstStyle/>
          <a:p>
            <a:pPr marL="268288" indent="-268288">
              <a:buClr>
                <a:schemeClr val="tx2"/>
              </a:buClr>
              <a:buFont typeface="Wingdings"/>
              <a:buChar char="§"/>
              <a:defRPr/>
            </a:pPr>
            <a:r>
              <a:rPr lang="de-DE" sz="1400">
                <a:solidFill>
                  <a:schemeClr val="accent1"/>
                </a:solidFill>
              </a:rPr>
              <a:t>Analyse alter Pläne und der neuen Starkregen- und Hochwasserkarten mit beauftragtem Ing. Büro fortführen</a:t>
            </a:r>
            <a:endParaRPr sz="1400">
              <a:solidFill>
                <a:schemeClr val="accent1"/>
              </a:solidFill>
            </a:endParaRPr>
          </a:p>
          <a:p>
            <a:pPr marL="268288" indent="-268288">
              <a:buClr>
                <a:schemeClr val="tx2"/>
              </a:buClr>
              <a:buFont typeface="Wingdings"/>
              <a:buChar char="§"/>
              <a:defRPr/>
            </a:pPr>
            <a:r>
              <a:rPr lang="de-DE" sz="1400">
                <a:solidFill>
                  <a:schemeClr val="accent1"/>
                </a:solidFill>
              </a:rPr>
              <a:t>Bis 1. Quartal 2024 Entwicklung von kurz- und mittelfristigen Handlungsempfehlungen unter Einbeziehung externer Vorschläge</a:t>
            </a:r>
            <a:endParaRPr sz="1400">
              <a:solidFill>
                <a:schemeClr val="accent1"/>
              </a:solidFill>
            </a:endParaRPr>
          </a:p>
          <a:p>
            <a:pPr marL="268288" indent="-268288">
              <a:buClr>
                <a:schemeClr val="tx2"/>
              </a:buClr>
              <a:buFont typeface="Wingdings"/>
              <a:buChar char="§"/>
              <a:defRPr/>
            </a:pPr>
            <a:r>
              <a:rPr lang="de-DE" sz="1400">
                <a:solidFill>
                  <a:schemeClr val="accent1"/>
                </a:solidFill>
              </a:rPr>
              <a:t>Abstimmung mit Genehmigungsbehörden, Einbindung relevanter Ortsbeiräte (Runder Tisch)</a:t>
            </a:r>
            <a:endParaRPr sz="1400">
              <a:solidFill>
                <a:schemeClr val="accent1"/>
              </a:solidFill>
            </a:endParaRPr>
          </a:p>
          <a:p>
            <a:pPr marL="268288" indent="-268288">
              <a:buClr>
                <a:schemeClr val="tx2"/>
              </a:buClr>
              <a:buFont typeface="Wingdings"/>
              <a:buChar char="§"/>
              <a:defRPr/>
            </a:pPr>
            <a:r>
              <a:rPr lang="de-DE" sz="1400">
                <a:solidFill>
                  <a:schemeClr val="accent1"/>
                </a:solidFill>
              </a:rPr>
              <a:t>Beschluss der Maßnahmen</a:t>
            </a:r>
            <a:endParaRPr sz="1400">
              <a:solidFill>
                <a:schemeClr val="accent1"/>
              </a:solidFill>
            </a:endParaRPr>
          </a:p>
        </p:txBody>
      </p:sp>
      <p:sp>
        <p:nvSpPr>
          <p:cNvPr id="18" name="Rectangle 7"/>
          <p:cNvSpPr>
            <a:spLocks noChangeArrowheads="1"/>
          </p:cNvSpPr>
          <p:nvPr/>
        </p:nvSpPr>
        <p:spPr bwMode="auto">
          <a:xfrm>
            <a:off x="1761044" y="5080197"/>
            <a:ext cx="1080121" cy="1200150"/>
          </a:xfrm>
          <a:prstGeom prst="rect">
            <a:avLst/>
          </a:prstGeom>
          <a:solidFill>
            <a:schemeClr val="accent1"/>
          </a:solidFill>
          <a:ln w="12700">
            <a:solidFill>
              <a:schemeClr val="bg1"/>
            </a:solidFill>
            <a:miter lim="800000"/>
            <a:headEnd/>
            <a:tailEnd/>
          </a:ln>
          <a:effectLst/>
        </p:spPr>
        <p:txBody>
          <a:bodyPr lIns="72000" tIns="72000" rIns="72000" bIns="72000" anchor="ctr"/>
          <a:lstStyle/>
          <a:p>
            <a:pPr>
              <a:defRPr/>
            </a:pPr>
            <a:r>
              <a:rPr lang="de-DE">
                <a:solidFill>
                  <a:srgbClr val="FFFFFF"/>
                </a:solidFill>
                <a:latin typeface="Arial"/>
              </a:rPr>
              <a:t>Nächste</a:t>
            </a:r>
            <a:endParaRPr/>
          </a:p>
          <a:p>
            <a:pPr>
              <a:defRPr/>
            </a:pPr>
            <a:r>
              <a:rPr lang="de-DE">
                <a:solidFill>
                  <a:srgbClr val="FFFFFF"/>
                </a:solidFill>
                <a:latin typeface="Arial"/>
              </a:rPr>
              <a:t>Schritte</a:t>
            </a:r>
            <a:endParaRPr/>
          </a:p>
        </p:txBody>
      </p:sp>
      <p:sp>
        <p:nvSpPr>
          <p:cNvPr id="14" name="Datumsplatzhalter 2"/>
          <p:cNvSpPr>
            <a:spLocks noGrp="1"/>
          </p:cNvSpPr>
          <p:nvPr>
            <p:ph type="dt" sz="half" idx="10"/>
          </p:nvPr>
        </p:nvSpPr>
        <p:spPr bwMode="auto">
          <a:xfrm>
            <a:off x="1981200" y="6546867"/>
            <a:ext cx="1123698" cy="313009"/>
          </a:xfrm>
        </p:spPr>
        <p:txBody>
          <a:bodyPr/>
          <a:lstStyle/>
          <a:p>
            <a:pPr>
              <a:defRPr/>
            </a:pPr>
            <a:r>
              <a:rPr lang="de-DE">
                <a:solidFill>
                  <a:srgbClr val="FFFFFF"/>
                </a:solidFill>
                <a:latin typeface="Arial"/>
              </a:rPr>
              <a:t>07.12.2023</a:t>
            </a:r>
            <a:endParaRPr/>
          </a:p>
        </p:txBody>
      </p:sp>
      <p:grpSp>
        <p:nvGrpSpPr>
          <p:cNvPr id="3" name="Gruppieren 2"/>
          <p:cNvGrpSpPr/>
          <p:nvPr/>
        </p:nvGrpSpPr>
        <p:grpSpPr bwMode="auto">
          <a:xfrm>
            <a:off x="1820921" y="1808373"/>
            <a:ext cx="4563111" cy="3121089"/>
            <a:chOff x="296921" y="1010323"/>
            <a:chExt cx="4563111" cy="3575019"/>
          </a:xfrm>
        </p:grpSpPr>
        <p:pic>
          <p:nvPicPr>
            <p:cNvPr id="10" name="Grafik 9"/>
            <p:cNvPicPr/>
            <p:nvPr/>
          </p:nvPicPr>
          <p:blipFill>
            <a:blip r:embed="rId3"/>
            <a:stretch/>
          </p:blipFill>
          <p:spPr bwMode="auto">
            <a:xfrm>
              <a:off x="300454" y="1010323"/>
              <a:ext cx="4559578" cy="3575019"/>
            </a:xfrm>
            <a:prstGeom prst="rect">
              <a:avLst/>
            </a:prstGeom>
            <a:noFill/>
            <a:ln>
              <a:noFill/>
            </a:ln>
          </p:spPr>
        </p:pic>
        <p:sp>
          <p:nvSpPr>
            <p:cNvPr id="2" name="Textfeld 1"/>
            <p:cNvSpPr txBox="1"/>
            <p:nvPr/>
          </p:nvSpPr>
          <p:spPr bwMode="auto">
            <a:xfrm>
              <a:off x="296921" y="4133083"/>
              <a:ext cx="1544012" cy="369332"/>
            </a:xfrm>
            <a:prstGeom prst="rect">
              <a:avLst/>
            </a:prstGeom>
            <a:solidFill>
              <a:schemeClr val="accent5">
                <a:lumMod val="40000"/>
                <a:lumOff val="60000"/>
              </a:schemeClr>
            </a:solidFill>
            <a:ln>
              <a:noFill/>
            </a:ln>
          </p:spPr>
          <p:txBody>
            <a:bodyPr wrap="none" rtlCol="0">
              <a:spAutoFit/>
            </a:bodyPr>
            <a:lstStyle/>
            <a:p>
              <a:pPr>
                <a:defRPr/>
              </a:pPr>
              <a:r>
                <a:rPr lang="de-DE">
                  <a:solidFill>
                    <a:srgbClr val="000000"/>
                  </a:solidFill>
                  <a:latin typeface="Arial"/>
                </a:rPr>
                <a:t>Plan 1982/89</a:t>
              </a:r>
              <a:endParaRPr/>
            </a:p>
          </p:txBody>
        </p:sp>
      </p:grpSp>
      <p:sp>
        <p:nvSpPr>
          <p:cNvPr id="20"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6</a:t>
            </a:fld>
            <a:endParaRPr lang="de-DE" sz="1050">
              <a:solidFill>
                <a:schemeClr val="bg1">
                  <a:lumMod val="50000"/>
                </a:schemeClr>
              </a:solidFill>
            </a:endParaRPr>
          </a:p>
        </p:txBody>
      </p:sp>
      <p:sp>
        <p:nvSpPr>
          <p:cNvPr id="21"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de-DE" sz="2400"/>
              <a:t>Was ist eine Katastrophe?</a:t>
            </a:r>
            <a:endParaRPr/>
          </a:p>
        </p:txBody>
      </p:sp>
      <p:sp>
        <p:nvSpPr>
          <p:cNvPr id="3" name="Inhaltsplatzhalter 2"/>
          <p:cNvSpPr>
            <a:spLocks noGrp="1"/>
          </p:cNvSpPr>
          <p:nvPr>
            <p:ph idx="1"/>
          </p:nvPr>
        </p:nvSpPr>
        <p:spPr bwMode="auto"/>
        <p:txBody>
          <a:bodyPr>
            <a:normAutofit/>
          </a:bodyPr>
          <a:lstStyle/>
          <a:p>
            <a:pPr>
              <a:defRPr/>
            </a:pPr>
            <a:r>
              <a:rPr lang="de-DE" sz="1800" dirty="0"/>
              <a:t>Der Katastrophenfall gem. §24 HBKG kann </a:t>
            </a:r>
            <a:r>
              <a:rPr lang="de-DE" sz="1800" b="1" dirty="0" smtClean="0"/>
              <a:t>ausschließlich </a:t>
            </a:r>
            <a:r>
              <a:rPr lang="de-DE" sz="1800" b="1" dirty="0"/>
              <a:t>vom Landrat</a:t>
            </a:r>
            <a:r>
              <a:rPr lang="de-DE" sz="1800" dirty="0"/>
              <a:t> als untere Katastrophenschutzbehörde festgestellt werden und muss </a:t>
            </a:r>
            <a:r>
              <a:rPr lang="de-DE" sz="1800" b="1" dirty="0"/>
              <a:t>durch das Innenministerium legitimiert </a:t>
            </a:r>
            <a:r>
              <a:rPr lang="de-DE" sz="1800" dirty="0"/>
              <a:t>werden</a:t>
            </a:r>
            <a:r>
              <a:rPr lang="de-DE" sz="1800" dirty="0" smtClean="0"/>
              <a:t>. Dies regelt §34 HBKG.</a:t>
            </a:r>
          </a:p>
          <a:p>
            <a:pPr>
              <a:defRPr/>
            </a:pPr>
            <a:r>
              <a:rPr lang="de-DE" sz="1800" dirty="0" smtClean="0"/>
              <a:t>Eine „Katastrophe“ an nach festliegenden Schadenszenarien, gibt es nicht. Es muss sich gemäß Ausmaß einer Gefährdung oder eines Schadens, um langanhaltende und großräumige Schadensszenarien handeln.</a:t>
            </a:r>
            <a:endParaRPr sz="1800" dirty="0" smtClean="0"/>
          </a:p>
          <a:p>
            <a:pPr>
              <a:defRPr/>
            </a:pPr>
            <a:r>
              <a:rPr lang="de-DE" sz="1800" dirty="0" smtClean="0"/>
              <a:t>Dies hat dann vielfaltige Konsequenzen, wie Verantwortungswechsel und auch der </a:t>
            </a:r>
            <a:r>
              <a:rPr lang="de-DE" sz="1800" dirty="0" err="1" smtClean="0"/>
              <a:t>Gebührenpflichtigkeit</a:t>
            </a:r>
            <a:r>
              <a:rPr lang="de-DE" sz="1800" dirty="0" smtClean="0"/>
              <a:t> von Einsätzen.</a:t>
            </a:r>
            <a:endParaRPr sz="1800" dirty="0" smtClean="0"/>
          </a:p>
          <a:p>
            <a:pPr>
              <a:defRPr/>
            </a:pPr>
            <a:r>
              <a:rPr lang="de-DE" sz="1800" dirty="0" smtClean="0"/>
              <a:t>Die </a:t>
            </a:r>
            <a:r>
              <a:rPr lang="de-DE" sz="1800" dirty="0"/>
              <a:t>Entscheidung für die Feststellung des Katastrophenfalles liegt sehr hoch, da mit der Festlegung die einheitliche Lenkung aller Katastrophenschutzmaßnahmen und -einheiten erforderlich wird.</a:t>
            </a:r>
            <a:endParaRPr sz="1800" dirty="0"/>
          </a:p>
          <a:p>
            <a:pPr>
              <a:defRPr/>
            </a:pPr>
            <a:r>
              <a:rPr lang="de-DE" sz="1800" b="1" i="1" dirty="0"/>
              <a:t>Auch sind damit erhebliche Eingriffsbefugnisse der unteren Katastrophenschutzbehörden in die Rechte der Bürger verbunden, weshalb der Katastrophenfall nur bei extrem außergewöhnlichen Einsatzlagen festgestellt wird.</a:t>
            </a:r>
            <a:endParaRPr lang="de-DE" sz="1800" dirty="0"/>
          </a:p>
          <a:p>
            <a:pPr>
              <a:defRPr/>
            </a:pPr>
            <a:endParaRPr lang="de-DE" sz="1800" dirty="0"/>
          </a:p>
        </p:txBody>
      </p:sp>
      <p:sp>
        <p:nvSpPr>
          <p:cNvPr id="6"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60</a:t>
            </a:fld>
            <a:endParaRPr lang="de-DE" sz="1050">
              <a:solidFill>
                <a:schemeClr val="bg1">
                  <a:lumMod val="50000"/>
                </a:schemeClr>
              </a:solidFill>
            </a:endParaRPr>
          </a:p>
        </p:txBody>
      </p:sp>
      <p:sp>
        <p:nvSpPr>
          <p:cNvPr id="9" name="Datumsplatzhalter 3"/>
          <p:cNvSpPr>
            <a:spLocks noGrp="1"/>
          </p:cNvSpPr>
          <p:nvPr>
            <p:ph type="dt" sz="half" idx="10"/>
          </p:nvPr>
        </p:nvSpPr>
        <p:spPr bwMode="auto">
          <a:xfrm>
            <a:off x="838198" y="6492874"/>
            <a:ext cx="2743200" cy="365125"/>
          </a:xfrm>
        </p:spPr>
        <p:txBody>
          <a:bodyPr/>
          <a:lstStyle/>
          <a:p>
            <a:pPr>
              <a:defRPr/>
            </a:pPr>
            <a:r>
              <a:rPr lang="de-DE"/>
              <a:t>29.04.2024</a:t>
            </a:r>
            <a:endParaRPr/>
          </a:p>
        </p:txBody>
      </p:sp>
    </p:spTree>
    <p:extLst>
      <p:ext uri="{BB962C8B-B14F-4D97-AF65-F5344CB8AC3E}">
        <p14:creationId xmlns:p14="http://schemas.microsoft.com/office/powerpoint/2010/main" val="1848724146"/>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de-DE" sz="2400"/>
              <a:t>Überarbeitung der Gebührensatzung</a:t>
            </a:r>
            <a:endParaRPr/>
          </a:p>
        </p:txBody>
      </p:sp>
      <p:sp>
        <p:nvSpPr>
          <p:cNvPr id="3" name="Inhaltsplatzhalter 2"/>
          <p:cNvSpPr>
            <a:spLocks noGrp="1"/>
          </p:cNvSpPr>
          <p:nvPr>
            <p:ph idx="1"/>
          </p:nvPr>
        </p:nvSpPr>
        <p:spPr bwMode="auto">
          <a:xfrm>
            <a:off x="838198" y="1790787"/>
            <a:ext cx="10515600" cy="4280919"/>
          </a:xfrm>
        </p:spPr>
        <p:txBody>
          <a:bodyPr>
            <a:normAutofit/>
          </a:bodyPr>
          <a:lstStyle/>
          <a:p>
            <a:pPr>
              <a:defRPr/>
            </a:pPr>
            <a:r>
              <a:rPr lang="de-DE" sz="1800" dirty="0"/>
              <a:t>Die Feuerwehrgebührensatzung wird aktuell unter Zuhilfenahme eines externen Beratungsunternehmens überarbeitet</a:t>
            </a:r>
            <a:r>
              <a:rPr lang="de-DE" sz="1800" dirty="0" smtClean="0"/>
              <a:t>:</a:t>
            </a:r>
            <a:endParaRPr lang="de-DE" sz="1800" dirty="0"/>
          </a:p>
          <a:p>
            <a:pPr lvl="1">
              <a:defRPr/>
            </a:pPr>
            <a:r>
              <a:rPr lang="de-DE" sz="1800" dirty="0"/>
              <a:t>Anschaffungswerte und Abschreibungen der Fahrzeuge</a:t>
            </a:r>
            <a:endParaRPr sz="1800" dirty="0"/>
          </a:p>
          <a:p>
            <a:pPr lvl="1">
              <a:defRPr/>
            </a:pPr>
            <a:r>
              <a:rPr lang="de-DE" sz="1800" dirty="0"/>
              <a:t>Mieten, gemittelte Kosten für Betriebsmittel und Unterhaltung von Gerät und Fahrzeugen</a:t>
            </a:r>
            <a:endParaRPr sz="1800" dirty="0"/>
          </a:p>
          <a:p>
            <a:pPr lvl="1">
              <a:defRPr/>
            </a:pPr>
            <a:r>
              <a:rPr lang="de-DE" sz="1800" dirty="0"/>
              <a:t>Lohnkostenfortzahlung, Einsatzhäufigkeit</a:t>
            </a:r>
            <a:endParaRPr sz="1800" dirty="0"/>
          </a:p>
          <a:p>
            <a:pPr lvl="1">
              <a:defRPr/>
            </a:pPr>
            <a:endParaRPr lang="de-DE" sz="1800" dirty="0"/>
          </a:p>
          <a:p>
            <a:pPr>
              <a:defRPr/>
            </a:pPr>
            <a:r>
              <a:rPr lang="de-DE" sz="1800" dirty="0"/>
              <a:t>Hierbei wird auch die Aufnahme eines Ausnahmetatbestandes für Naturereignisse geprüft.</a:t>
            </a:r>
            <a:endParaRPr sz="1800" dirty="0"/>
          </a:p>
          <a:p>
            <a:pPr>
              <a:defRPr/>
            </a:pPr>
            <a:r>
              <a:rPr lang="de-DE" sz="1800" dirty="0"/>
              <a:t>Noch im laufenden Jahr ist geplant die überarbeitete Gebührenordnung in den Gremienlauf zu geben.</a:t>
            </a:r>
            <a:endParaRPr sz="1800" dirty="0"/>
          </a:p>
        </p:txBody>
      </p:sp>
      <p:sp>
        <p:nvSpPr>
          <p:cNvPr id="6" name="Foliennummernplatzhalter 5"/>
          <p:cNvSpPr txBox="1"/>
          <p:nvPr/>
        </p:nvSpPr>
        <p:spPr bwMode="auto">
          <a:xfrm>
            <a:off x="8534400"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61</a:t>
            </a:fld>
            <a:endParaRPr lang="de-DE" sz="1050">
              <a:solidFill>
                <a:schemeClr val="bg1">
                  <a:lumMod val="50000"/>
                </a:schemeClr>
              </a:solidFill>
            </a:endParaRPr>
          </a:p>
        </p:txBody>
      </p:sp>
      <p:sp>
        <p:nvSpPr>
          <p:cNvPr id="8" name="Datumsplatzhalter 3"/>
          <p:cNvSpPr>
            <a:spLocks noGrp="1"/>
          </p:cNvSpPr>
          <p:nvPr>
            <p:ph type="dt" sz="half" idx="10"/>
          </p:nvPr>
        </p:nvSpPr>
        <p:spPr bwMode="auto">
          <a:xfrm>
            <a:off x="838198" y="6492874"/>
            <a:ext cx="2743200" cy="365125"/>
          </a:xfrm>
        </p:spPr>
        <p:txBody>
          <a:bodyPr/>
          <a:lstStyle/>
          <a:p>
            <a:pPr>
              <a:defRPr/>
            </a:pPr>
            <a:r>
              <a:rPr lang="de-DE"/>
              <a:t>29.04.2024</a:t>
            </a:r>
            <a:endParaRPr/>
          </a:p>
        </p:txBody>
      </p:sp>
    </p:spTree>
    <p:extLst>
      <p:ext uri="{BB962C8B-B14F-4D97-AF65-F5344CB8AC3E}">
        <p14:creationId xmlns:p14="http://schemas.microsoft.com/office/powerpoint/2010/main" val="532646300"/>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93222" y="2447215"/>
            <a:ext cx="10972800" cy="2274413"/>
          </a:xfrm>
        </p:spPr>
        <p:txBody>
          <a:bodyPr>
            <a:normAutofit/>
          </a:bodyPr>
          <a:lstStyle/>
          <a:p>
            <a:pPr algn="ctr">
              <a:defRPr/>
            </a:pPr>
            <a:r>
              <a:rPr lang="de-DE"/>
              <a:t>Vielen Dank für‘s Zuhören!</a:t>
            </a:r>
            <a:br>
              <a:rPr lang="de-DE"/>
            </a:br>
            <a:r>
              <a:rPr lang="de-DE"/>
              <a:t/>
            </a:r>
            <a:br>
              <a:rPr lang="de-DE"/>
            </a:br>
            <a:r>
              <a:rPr lang="de-DE"/>
              <a:t>Ihre Fragen?</a:t>
            </a:r>
            <a:endParaRP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62</a:t>
            </a:fld>
            <a:endParaRPr 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43808" y="758709"/>
            <a:ext cx="10972800" cy="706090"/>
          </a:xfrm>
        </p:spPr>
        <p:txBody>
          <a:bodyPr>
            <a:normAutofit/>
          </a:bodyPr>
          <a:lstStyle/>
          <a:p>
            <a:pPr>
              <a:defRPr/>
            </a:pPr>
            <a:r>
              <a:rPr lang="de-DE" sz="2400" dirty="0"/>
              <a:t>Anforderungen des Regelwerks DWA 118 sind …</a:t>
            </a:r>
            <a:endParaRPr dirty="0"/>
          </a:p>
        </p:txBody>
      </p:sp>
      <p:sp>
        <p:nvSpPr>
          <p:cNvPr id="3" name="Inhaltsplatzhalter 2"/>
          <p:cNvSpPr>
            <a:spLocks noGrp="1"/>
          </p:cNvSpPr>
          <p:nvPr>
            <p:ph sz="quarter" idx="13"/>
          </p:nvPr>
        </p:nvSpPr>
        <p:spPr bwMode="auto">
          <a:xfrm>
            <a:off x="743808" y="2033477"/>
            <a:ext cx="10943167" cy="3602497"/>
          </a:xfrm>
        </p:spPr>
        <p:txBody>
          <a:bodyPr>
            <a:normAutofit/>
          </a:bodyPr>
          <a:lstStyle/>
          <a:p>
            <a:pPr>
              <a:defRPr/>
            </a:pPr>
            <a:r>
              <a:rPr lang="de-DE" sz="2400"/>
              <a:t>Niederschlagshöhen nach Kostra</a:t>
            </a:r>
          </a:p>
          <a:p>
            <a:pPr lvl="1">
              <a:defRPr/>
            </a:pPr>
            <a:r>
              <a:rPr lang="de-DE" sz="2000"/>
              <a:t>Tn = 2a: D = 60 min, h</a:t>
            </a:r>
            <a:r>
              <a:rPr lang="de-DE" sz="2000" baseline="-25000"/>
              <a:t>N</a:t>
            </a:r>
            <a:r>
              <a:rPr lang="de-DE" sz="2000"/>
              <a:t> = 19,2 mm</a:t>
            </a:r>
            <a:endParaRPr sz="2000"/>
          </a:p>
          <a:p>
            <a:pPr lvl="1">
              <a:defRPr/>
            </a:pPr>
            <a:r>
              <a:rPr lang="de-DE" sz="2000"/>
              <a:t>Tn = 3a: D = 60 min, h</a:t>
            </a:r>
            <a:r>
              <a:rPr lang="de-DE" sz="2000" baseline="-25000"/>
              <a:t>N</a:t>
            </a:r>
            <a:r>
              <a:rPr lang="de-DE" sz="2000"/>
              <a:t> = 21,4 mm</a:t>
            </a:r>
            <a:endParaRPr sz="2000"/>
          </a:p>
          <a:p>
            <a:pPr lvl="1">
              <a:defRPr/>
            </a:pPr>
            <a:r>
              <a:rPr lang="de-DE" sz="2000"/>
              <a:t>Tn = 5a: D = 60 min, h</a:t>
            </a:r>
            <a:r>
              <a:rPr lang="de-DE" sz="2000" baseline="-25000"/>
              <a:t>N</a:t>
            </a:r>
            <a:r>
              <a:rPr lang="de-DE" sz="2000"/>
              <a:t> = 24,3 mm</a:t>
            </a:r>
            <a:endParaRPr sz="2000"/>
          </a:p>
          <a:p>
            <a:pPr lvl="1">
              <a:defRPr/>
            </a:pPr>
            <a:r>
              <a:rPr lang="de-DE" sz="2000"/>
              <a:t>Tn = 10: D = 60 min, h</a:t>
            </a:r>
            <a:r>
              <a:rPr lang="de-DE" sz="2000" baseline="-25000"/>
              <a:t>N</a:t>
            </a:r>
            <a:r>
              <a:rPr lang="de-DE" sz="2000"/>
              <a:t> = 28,4 mm</a:t>
            </a:r>
            <a:endParaRPr/>
          </a:p>
          <a:p>
            <a:pPr lvl="1">
              <a:defRPr/>
            </a:pPr>
            <a:endParaRPr lang="de-DE" sz="2000"/>
          </a:p>
          <a:p>
            <a:pPr lvl="1">
              <a:defRPr/>
            </a:pPr>
            <a:r>
              <a:rPr lang="de-DE" sz="2000">
                <a:solidFill>
                  <a:schemeClr val="bg1">
                    <a:lumMod val="50000"/>
                  </a:schemeClr>
                </a:solidFill>
              </a:rPr>
              <a:t>Tn = 20a, D = 60 min, h</a:t>
            </a:r>
            <a:r>
              <a:rPr lang="de-DE" sz="2000" baseline="-25000">
                <a:solidFill>
                  <a:schemeClr val="bg1">
                    <a:lumMod val="50000"/>
                  </a:schemeClr>
                </a:solidFill>
              </a:rPr>
              <a:t>N</a:t>
            </a:r>
            <a:r>
              <a:rPr lang="de-DE" sz="2000">
                <a:solidFill>
                  <a:schemeClr val="bg1">
                    <a:lumMod val="50000"/>
                  </a:schemeClr>
                </a:solidFill>
              </a:rPr>
              <a:t> = 32,6 mm</a:t>
            </a:r>
            <a:endParaRPr sz="2000"/>
          </a:p>
          <a:p>
            <a:pPr lvl="1">
              <a:defRPr/>
            </a:pPr>
            <a:r>
              <a:rPr lang="de-DE" sz="2000">
                <a:solidFill>
                  <a:schemeClr val="bg1">
                    <a:lumMod val="50000"/>
                  </a:schemeClr>
                </a:solidFill>
              </a:rPr>
              <a:t>Tn = 30a, D = 60 min, h</a:t>
            </a:r>
            <a:r>
              <a:rPr lang="de-DE" sz="2000" baseline="-25000">
                <a:solidFill>
                  <a:schemeClr val="bg1">
                    <a:lumMod val="50000"/>
                  </a:schemeClr>
                </a:solidFill>
              </a:rPr>
              <a:t>N</a:t>
            </a:r>
            <a:r>
              <a:rPr lang="de-DE" sz="2000">
                <a:solidFill>
                  <a:schemeClr val="bg1">
                    <a:lumMod val="50000"/>
                  </a:schemeClr>
                </a:solidFill>
              </a:rPr>
              <a:t> = 35,4 mm</a:t>
            </a:r>
            <a:endParaRPr sz="2000"/>
          </a:p>
          <a:p>
            <a:pPr lvl="1">
              <a:defRPr/>
            </a:pPr>
            <a:r>
              <a:rPr lang="de-DE" sz="2000">
                <a:solidFill>
                  <a:schemeClr val="bg1">
                    <a:lumMod val="50000"/>
                  </a:schemeClr>
                </a:solidFill>
              </a:rPr>
              <a:t>Tn = 50a, D = 60 min, h</a:t>
            </a:r>
            <a:r>
              <a:rPr lang="de-DE" sz="2000" baseline="-25000">
                <a:solidFill>
                  <a:schemeClr val="bg1">
                    <a:lumMod val="50000"/>
                  </a:schemeClr>
                </a:solidFill>
              </a:rPr>
              <a:t>N</a:t>
            </a:r>
            <a:r>
              <a:rPr lang="de-DE" sz="2000">
                <a:solidFill>
                  <a:schemeClr val="bg1">
                    <a:lumMod val="50000"/>
                  </a:schemeClr>
                </a:solidFill>
              </a:rPr>
              <a:t> = 39,0 mm</a:t>
            </a:r>
            <a:endParaRPr sz="2000"/>
          </a:p>
          <a:p>
            <a:pPr lvl="1">
              <a:defRPr/>
            </a:pPr>
            <a:r>
              <a:rPr lang="de-DE" sz="2000">
                <a:solidFill>
                  <a:schemeClr val="bg1">
                    <a:lumMod val="50000"/>
                  </a:schemeClr>
                </a:solidFill>
              </a:rPr>
              <a:t>Tn = 100a, D = 60 min, h</a:t>
            </a:r>
            <a:r>
              <a:rPr lang="de-DE" sz="2000" baseline="-25000">
                <a:solidFill>
                  <a:schemeClr val="bg1">
                    <a:lumMod val="50000"/>
                  </a:schemeClr>
                </a:solidFill>
              </a:rPr>
              <a:t>N</a:t>
            </a:r>
            <a:r>
              <a:rPr lang="de-DE" sz="2000">
                <a:solidFill>
                  <a:schemeClr val="bg1">
                    <a:lumMod val="50000"/>
                  </a:schemeClr>
                </a:solidFill>
              </a:rPr>
              <a:t> = 44,2 mm</a:t>
            </a:r>
            <a:endParaRPr sz="2000"/>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7</a:t>
            </a:fld>
            <a:endParaRPr lang="de-DE"/>
          </a:p>
        </p:txBody>
      </p:sp>
      <p:pic>
        <p:nvPicPr>
          <p:cNvPr id="8" name="Grafik 7"/>
          <p:cNvPicPr>
            <a:picLocks noChangeAspect="1"/>
          </p:cNvPicPr>
          <p:nvPr/>
        </p:nvPicPr>
        <p:blipFill>
          <a:blip r:embed="rId3"/>
          <a:stretch/>
        </p:blipFill>
        <p:spPr bwMode="auto">
          <a:xfrm>
            <a:off x="7885314" y="1748129"/>
            <a:ext cx="3457375" cy="4809568"/>
          </a:xfrm>
          <a:prstGeom prst="rect">
            <a:avLst/>
          </a:prstGeom>
        </p:spPr>
      </p:pic>
      <p:sp>
        <p:nvSpPr>
          <p:cNvPr id="9" name="Textfeld 8"/>
          <p:cNvSpPr txBox="1"/>
          <p:nvPr/>
        </p:nvSpPr>
        <p:spPr bwMode="auto">
          <a:xfrm>
            <a:off x="5729136" y="6368004"/>
            <a:ext cx="2232342" cy="276999"/>
          </a:xfrm>
          <a:prstGeom prst="rect">
            <a:avLst/>
          </a:prstGeom>
          <a:noFill/>
        </p:spPr>
        <p:txBody>
          <a:bodyPr wrap="none" rtlCol="0">
            <a:spAutoFit/>
          </a:bodyPr>
          <a:lstStyle/>
          <a:p>
            <a:pPr>
              <a:defRPr/>
            </a:pPr>
            <a:r>
              <a:rPr lang="de-DE" sz="1200"/>
              <a:t>Tabelle DWA 118 seit 2024 =&gt;</a:t>
            </a:r>
            <a:endParaRPr/>
          </a:p>
        </p:txBody>
      </p:sp>
      <p:sp>
        <p:nvSpPr>
          <p:cNvPr id="12"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7</a:t>
            </a:fld>
            <a:endParaRPr lang="de-DE" sz="1050">
              <a:solidFill>
                <a:schemeClr val="bg1">
                  <a:lumMod val="50000"/>
                </a:schemeClr>
              </a:solidFill>
            </a:endParaRPr>
          </a:p>
        </p:txBody>
      </p:sp>
      <p:sp>
        <p:nvSpPr>
          <p:cNvPr id="13"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13260" y="656080"/>
            <a:ext cx="8587811" cy="1325563"/>
          </a:xfrm>
        </p:spPr>
        <p:txBody>
          <a:bodyPr vert="horz" lIns="91440" tIns="45720" rIns="91440" bIns="45720" rtlCol="0" anchor="ctr">
            <a:normAutofit/>
          </a:bodyPr>
          <a:lstStyle/>
          <a:p>
            <a:pPr>
              <a:defRPr/>
            </a:pPr>
            <a:r>
              <a:rPr lang="de-DE" sz="2400"/>
              <a:t>…seitens des öffentlichen Entwässerungsnetzes bis zu fünf jährlichen Starkregenereignissen ausgelegt</a:t>
            </a:r>
            <a:endParaRPr/>
          </a:p>
        </p:txBody>
      </p:sp>
      <p:sp>
        <p:nvSpPr>
          <p:cNvPr id="4" name="Datumsplatzhalter 3"/>
          <p:cNvSpPr>
            <a:spLocks noGrp="1"/>
          </p:cNvSpPr>
          <p:nvPr>
            <p:ph type="dt" sz="half" idx="10"/>
          </p:nvPr>
        </p:nvSpPr>
        <p:spPr bwMode="auto"/>
        <p:txBody>
          <a:bodyPr/>
          <a:lstStyle/>
          <a:p>
            <a:pPr>
              <a:defRPr/>
            </a:pPr>
            <a:fld id="{74F6728F-5360-46AA-ACD9-CEFE7F739C38}" type="datetime1">
              <a:rPr lang="de-DE"/>
              <a:t>29.04.2024</a:t>
            </a:fld>
            <a:endParaRPr lang="de-DE"/>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8</a:t>
            </a:fld>
            <a:endParaRPr lang="de-DE"/>
          </a:p>
        </p:txBody>
      </p:sp>
      <p:pic>
        <p:nvPicPr>
          <p:cNvPr id="8" name="Grafik 7"/>
          <p:cNvPicPr>
            <a:picLocks noChangeAspect="1"/>
          </p:cNvPicPr>
          <p:nvPr/>
        </p:nvPicPr>
        <p:blipFill>
          <a:blip r:embed="rId3"/>
          <a:stretch/>
        </p:blipFill>
        <p:spPr bwMode="auto">
          <a:xfrm>
            <a:off x="838198" y="1861507"/>
            <a:ext cx="9999933" cy="4784282"/>
          </a:xfrm>
          <a:prstGeom prst="rect">
            <a:avLst/>
          </a:prstGeom>
        </p:spPr>
      </p:pic>
      <p:sp>
        <p:nvSpPr>
          <p:cNvPr id="9" name="Gleichschenkliges Dreieck 8"/>
          <p:cNvSpPr/>
          <p:nvPr/>
        </p:nvSpPr>
        <p:spPr bwMode="auto">
          <a:xfrm flipV="1">
            <a:off x="4086575" y="5633156"/>
            <a:ext cx="146755" cy="135466"/>
          </a:xfrm>
          <a:prstGeom prst="triangle">
            <a:avLst>
              <a:gd name="adj" fmla="val 50000"/>
            </a:avLst>
          </a:prstGeom>
          <a:noFill/>
          <a:ln w="38100">
            <a:solidFill>
              <a:srgbClr val="FF0000">
                <a:alpha val="7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Textfeld 9"/>
          <p:cNvSpPr txBox="1"/>
          <p:nvPr/>
        </p:nvSpPr>
        <p:spPr bwMode="auto">
          <a:xfrm>
            <a:off x="3750008" y="5305781"/>
            <a:ext cx="813043" cy="261610"/>
          </a:xfrm>
          <a:prstGeom prst="rect">
            <a:avLst/>
          </a:prstGeom>
          <a:solidFill>
            <a:schemeClr val="bg1"/>
          </a:solidFill>
          <a:ln>
            <a:noFill/>
          </a:ln>
        </p:spPr>
        <p:txBody>
          <a:bodyPr wrap="none" rtlCol="0">
            <a:spAutoFit/>
          </a:bodyPr>
          <a:lstStyle/>
          <a:p>
            <a:pPr>
              <a:defRPr/>
            </a:pPr>
            <a:r>
              <a:rPr lang="de-DE" sz="1100"/>
              <a:t>Kanalnetz</a:t>
            </a:r>
            <a:endParaRPr/>
          </a:p>
        </p:txBody>
      </p:sp>
      <p:sp>
        <p:nvSpPr>
          <p:cNvPr id="13"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8</a:t>
            </a:fld>
            <a:endParaRPr lang="de-DE" sz="1050">
              <a:solidFill>
                <a:schemeClr val="bg1">
                  <a:lumMod val="50000"/>
                </a:schemeClr>
              </a:solidFill>
            </a:endParaRPr>
          </a:p>
        </p:txBody>
      </p:sp>
      <p:sp>
        <p:nvSpPr>
          <p:cNvPr id="14" name="Datumsplatzhalter 3"/>
          <p:cNvSpPr txBox="1"/>
          <p:nvPr/>
        </p:nvSpPr>
        <p:spPr bwMode="auto">
          <a:xfrm>
            <a:off x="838198" y="6609256"/>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38443" y="739190"/>
            <a:ext cx="8587811" cy="1325563"/>
          </a:xfrm>
        </p:spPr>
        <p:txBody>
          <a:bodyPr>
            <a:normAutofit/>
          </a:bodyPr>
          <a:lstStyle/>
          <a:p>
            <a:pPr>
              <a:defRPr/>
            </a:pPr>
            <a:r>
              <a:rPr lang="de-DE" sz="3200"/>
              <a:t>Inhaltsverzeichnis</a:t>
            </a:r>
            <a:endParaRPr sz="3200"/>
          </a:p>
        </p:txBody>
      </p:sp>
      <p:sp>
        <p:nvSpPr>
          <p:cNvPr id="3" name="Inhaltsplatzhalter 2"/>
          <p:cNvSpPr>
            <a:spLocks noGrp="1"/>
          </p:cNvSpPr>
          <p:nvPr>
            <p:ph sz="quarter" idx="13"/>
          </p:nvPr>
        </p:nvSpPr>
        <p:spPr bwMode="auto">
          <a:xfrm>
            <a:off x="738443" y="2064753"/>
            <a:ext cx="10943167" cy="5328591"/>
          </a:xfrm>
        </p:spPr>
        <p:txBody>
          <a:bodyPr>
            <a:noAutofit/>
          </a:bodyPr>
          <a:lstStyle/>
          <a:p>
            <a:pPr marL="342900" indent="-342900">
              <a:buFont typeface="+mj-lt"/>
              <a:buAutoNum type="arabicPeriod"/>
              <a:defRPr/>
            </a:pPr>
            <a:r>
              <a:rPr lang="de-DE" sz="1800" dirty="0">
                <a:solidFill>
                  <a:schemeClr val="bg1">
                    <a:lumMod val="65000"/>
                  </a:schemeClr>
                </a:solidFill>
              </a:rPr>
              <a:t>Begrüßung – Bürgermeisterin Antje Runge</a:t>
            </a:r>
          </a:p>
          <a:p>
            <a:pPr marL="342900" indent="-342900">
              <a:buFont typeface="+mj-lt"/>
              <a:buAutoNum type="arabicPeriod"/>
              <a:defRPr/>
            </a:pPr>
            <a:r>
              <a:rPr lang="de-DE" sz="1800" dirty="0">
                <a:solidFill>
                  <a:schemeClr val="bg1">
                    <a:lumMod val="65000"/>
                  </a:schemeClr>
                </a:solidFill>
              </a:rPr>
              <a:t>Klimaanpassungskonzept: Allgemeines und Ausgangslage – Michael Maag, Betriebsleitung BSO</a:t>
            </a:r>
            <a:endParaRPr dirty="0"/>
          </a:p>
          <a:p>
            <a:pPr marL="342900" indent="-342900">
              <a:buFont typeface="+mj-lt"/>
              <a:buAutoNum type="arabicPeriod"/>
              <a:defRPr/>
            </a:pPr>
            <a:r>
              <a:rPr lang="de-DE" sz="1800" dirty="0"/>
              <a:t>Bestandsanalyse und Maßnahmen Bach – </a:t>
            </a:r>
            <a:r>
              <a:rPr lang="de-DE" sz="1800" dirty="0">
                <a:solidFill>
                  <a:schemeClr val="accent1"/>
                </a:solidFill>
              </a:rPr>
              <a:t>Michael Maag, Betriebsleitung BSO</a:t>
            </a:r>
            <a:endParaRPr dirty="0"/>
          </a:p>
          <a:p>
            <a:pPr marL="342900" indent="-342900">
              <a:buFont typeface="+mj-lt"/>
              <a:buAutoNum type="arabicPeriod"/>
              <a:defRPr/>
            </a:pPr>
            <a:r>
              <a:rPr lang="de-DE" sz="1800" dirty="0">
                <a:solidFill>
                  <a:schemeClr val="bg1">
                    <a:lumMod val="65000"/>
                  </a:schemeClr>
                </a:solidFill>
              </a:rPr>
              <a:t>Bestandsanalyse GEP und Situation Kanal – Michael Maag, Betriebsleitung BSO</a:t>
            </a:r>
            <a:endParaRPr dirty="0"/>
          </a:p>
          <a:p>
            <a:pPr marL="342900" indent="-342900">
              <a:buFont typeface="+mj-lt"/>
              <a:buAutoNum type="arabicPeriod"/>
              <a:defRPr/>
            </a:pPr>
            <a:r>
              <a:rPr lang="de-DE" sz="1800" dirty="0">
                <a:solidFill>
                  <a:schemeClr val="bg1">
                    <a:lumMod val="65000"/>
                  </a:schemeClr>
                </a:solidFill>
              </a:rPr>
              <a:t>Eigenvorsorge – Jens Gessner, Bereichsleitung Nachhaltigkeit, Klima-, Umweltschutz und Mobilität</a:t>
            </a:r>
          </a:p>
          <a:p>
            <a:pPr marL="342900" indent="-342900">
              <a:buFont typeface="+mj-lt"/>
              <a:buAutoNum type="arabicPeriod"/>
              <a:defRPr/>
            </a:pPr>
            <a:r>
              <a:rPr lang="de-DE" sz="1800" dirty="0">
                <a:solidFill>
                  <a:schemeClr val="bg1">
                    <a:lumMod val="65000"/>
                  </a:schemeClr>
                </a:solidFill>
              </a:rPr>
              <a:t>Gebührenbescheide – Valentin Reuter, </a:t>
            </a:r>
            <a:r>
              <a:rPr lang="de-DE" sz="1800" dirty="0" smtClean="0">
                <a:solidFill>
                  <a:schemeClr val="bg1">
                    <a:lumMod val="65000"/>
                  </a:schemeClr>
                </a:solidFill>
              </a:rPr>
              <a:t>Stadtbrandinspektor</a:t>
            </a:r>
            <a:endParaRPr lang="de-DE" sz="1800" dirty="0">
              <a:solidFill>
                <a:schemeClr val="bg1">
                  <a:lumMod val="65000"/>
                </a:schemeClr>
              </a:solidFill>
            </a:endParaRPr>
          </a:p>
          <a:p>
            <a:pPr marL="342900" indent="-342900">
              <a:buFont typeface="+mj-lt"/>
              <a:buAutoNum type="arabicPeriod"/>
              <a:defRPr/>
            </a:pPr>
            <a:r>
              <a:rPr lang="de-DE" sz="1800" dirty="0">
                <a:solidFill>
                  <a:schemeClr val="bg1">
                    <a:lumMod val="65000"/>
                  </a:schemeClr>
                </a:solidFill>
              </a:rPr>
              <a:t>Fragen</a:t>
            </a:r>
          </a:p>
        </p:txBody>
      </p:sp>
      <p:sp>
        <p:nvSpPr>
          <p:cNvPr id="5" name="Fußzeilenplatzhalter 4"/>
          <p:cNvSpPr>
            <a:spLocks noGrp="1"/>
          </p:cNvSpPr>
          <p:nvPr>
            <p:ph type="ftr" sz="quarter" idx="11"/>
          </p:nvPr>
        </p:nvSpPr>
        <p:spPr bwMode="auto"/>
        <p:txBody>
          <a:bodyPr/>
          <a:lstStyle/>
          <a:p>
            <a:pPr>
              <a:defRPr/>
            </a:pPr>
            <a:r>
              <a:rPr lang="de-DE"/>
              <a:t>Eigenbetrieb der Stadt Oberursel (Taunus)</a:t>
            </a:r>
            <a:endParaRPr/>
          </a:p>
        </p:txBody>
      </p:sp>
      <p:sp>
        <p:nvSpPr>
          <p:cNvPr id="6" name="Foliennummernplatzhalter 5"/>
          <p:cNvSpPr>
            <a:spLocks noGrp="1"/>
          </p:cNvSpPr>
          <p:nvPr>
            <p:ph type="sldNum" sz="quarter" idx="12"/>
          </p:nvPr>
        </p:nvSpPr>
        <p:spPr bwMode="auto"/>
        <p:txBody>
          <a:bodyPr/>
          <a:lstStyle/>
          <a:p>
            <a:pPr>
              <a:defRPr/>
            </a:pPr>
            <a:fld id="{2B68536C-07B9-4C11-B779-6DE30B5FA97D}" type="slidenum">
              <a:rPr lang="de-DE"/>
              <a:t>9</a:t>
            </a:fld>
            <a:endParaRPr lang="de-DE"/>
          </a:p>
        </p:txBody>
      </p:sp>
      <p:sp>
        <p:nvSpPr>
          <p:cNvPr id="9" name="Foliennummernplatzhalter 5"/>
          <p:cNvSpPr txBox="1"/>
          <p:nvPr/>
        </p:nvSpPr>
        <p:spPr bwMode="auto">
          <a:xfrm>
            <a:off x="8675721" y="6492875"/>
            <a:ext cx="2743200" cy="365125"/>
          </a:xfrm>
          <a:prstGeom prst="rect">
            <a:avLst/>
          </a:prstGeom>
        </p:spPr>
        <p:txBody>
          <a:bodyPr vert="horz" lIns="91440" tIns="45720" rIns="91440" bIns="45720" rtlCol="0" anchor="ctr"/>
          <a:lstStyle>
            <a:defPPr>
              <a:defRPr lang="de-DE"/>
            </a:defPPr>
            <a:lvl1pPr marL="0" algn="r" defTabSz="914400">
              <a:defRPr sz="1400" b="0">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89A6B6D9-1502-486A-9CAE-FBEFBFD1777C}" type="slidenum">
              <a:rPr lang="de-DE" sz="1050">
                <a:solidFill>
                  <a:schemeClr val="bg1">
                    <a:lumMod val="50000"/>
                  </a:schemeClr>
                </a:solidFill>
              </a:rPr>
              <a:t>9</a:t>
            </a:fld>
            <a:endParaRPr lang="de-DE" sz="1050">
              <a:solidFill>
                <a:schemeClr val="bg1">
                  <a:lumMod val="50000"/>
                </a:schemeClr>
              </a:solidFill>
            </a:endParaRPr>
          </a:p>
        </p:txBody>
      </p:sp>
      <p:sp>
        <p:nvSpPr>
          <p:cNvPr id="10" name="Datumsplatzhalter 3"/>
          <p:cNvSpPr txBox="1"/>
          <p:nvPr/>
        </p:nvSpPr>
        <p:spPr bwMode="auto">
          <a:xfrm>
            <a:off x="838198" y="6492874"/>
            <a:ext cx="2743200" cy="365125"/>
          </a:xfrm>
          <a:prstGeom prst="rect">
            <a:avLst/>
          </a:prstGeom>
        </p:spPr>
        <p:txBody>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1050">
                <a:solidFill>
                  <a:schemeClr val="bg1">
                    <a:lumMod val="50000"/>
                  </a:schemeClr>
                </a:solidFill>
              </a:rPr>
              <a:t>29.04.2024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theme/theme1.xml><?xml version="1.0" encoding="utf-8"?>
<a:theme xmlns:a="http://schemas.openxmlformats.org/drawingml/2006/main" name="Office">
  <a:themeElements>
    <a:clrScheme name="Benutzerdefiniert 1">
      <a:dk1>
        <a:sysClr val="windowText" lastClr="000000"/>
      </a:dk1>
      <a:lt1>
        <a:sysClr val="window" lastClr="FFFFFF"/>
      </a:lt1>
      <a:dk2>
        <a:srgbClr val="314EA3"/>
      </a:dk2>
      <a:lt2>
        <a:srgbClr val="BEBFBF"/>
      </a:lt2>
      <a:accent1>
        <a:srgbClr val="314EA3"/>
      </a:accent1>
      <a:accent2>
        <a:srgbClr val="BEBFBF"/>
      </a:accent2>
      <a:accent3>
        <a:srgbClr val="B30000"/>
      </a:accent3>
      <a:accent4>
        <a:srgbClr val="FFBF00"/>
      </a:accent4>
      <a:accent5>
        <a:srgbClr val="FF9400"/>
      </a:accent5>
      <a:accent6>
        <a:srgbClr val="FF6600"/>
      </a:accent6>
      <a:hlink>
        <a:srgbClr val="314EA3"/>
      </a:hlink>
      <a:folHlink>
        <a:srgbClr val="314EA3"/>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 Oberursel</Template>
  <TotalTime>0</TotalTime>
  <Words>3708</Words>
  <Application>Microsoft Office PowerPoint</Application>
  <DocSecurity>0</DocSecurity>
  <PresentationFormat>Breitbild</PresentationFormat>
  <Paragraphs>669</Paragraphs>
  <Slides>62</Slides>
  <Notes>20</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62</vt:i4>
      </vt:variant>
    </vt:vector>
  </HeadingPairs>
  <TitlesOfParts>
    <vt:vector size="70" baseType="lpstr">
      <vt:lpstr>ＭＳ Ｐゴシック</vt:lpstr>
      <vt:lpstr>Arial</vt:lpstr>
      <vt:lpstr>Calibri</vt:lpstr>
      <vt:lpstr>Lato Light</vt:lpstr>
      <vt:lpstr>League Spartan</vt:lpstr>
      <vt:lpstr>Times New Roman</vt:lpstr>
      <vt:lpstr>Wingdings</vt:lpstr>
      <vt:lpstr>Office</vt:lpstr>
      <vt:lpstr>Bürgerinformation Weißkirchen, 29. April 2024</vt:lpstr>
      <vt:lpstr>Inhaltsverzeichnis</vt:lpstr>
      <vt:lpstr>Inhaltsverzeichnis</vt:lpstr>
      <vt:lpstr>Umweltamt und BSO entwickeln seit 9/2023 Maßnahmen zum Hochwasserschutz in einem gemeinsamen Projekt</vt:lpstr>
      <vt:lpstr>Umweltamt und BSO entwickeln seit 9/2023 Maßnahmen zum Hochwasserschutz in einem gemeinsamen Projekt</vt:lpstr>
      <vt:lpstr>Umwelt/ Tiefbau Hochwassermanagement: 2022 / 2024</vt:lpstr>
      <vt:lpstr>Anforderungen des Regelwerks DWA 118 sind …</vt:lpstr>
      <vt:lpstr>…seitens des öffentlichen Entwässerungsnetzes bis zu fünf jährlichen Starkregenereignissen ausgelegt</vt:lpstr>
      <vt:lpstr>Inhaltsverzeichnis</vt:lpstr>
      <vt:lpstr>Planungshinweiskarte</vt:lpstr>
      <vt:lpstr>Analyse Starkregengefahren (Ist-Situation)</vt:lpstr>
      <vt:lpstr>Analyse: Kanaldatenbestand</vt:lpstr>
      <vt:lpstr>Analyse der Leistungsfähigkeit des Urselbachs</vt:lpstr>
      <vt:lpstr>Schwachstelle: Tiefpunkt mit Bebauung</vt:lpstr>
      <vt:lpstr>Analyse des Zuflussregimes</vt:lpstr>
      <vt:lpstr>Sofortmaßnahme Idee: Wall rechts des Bachlaufs und lokale Einleitung in Wiesenau durch Bearbeitung linkes Ufer</vt:lpstr>
      <vt:lpstr>Prüfung der Idee durch Modellumsetzung</vt:lpstr>
      <vt:lpstr>Ergebnis Prüfung Sofortmaßnahme: Idee nicht realisierbar,  da erneute Gefahren für Anwohnende entstehen.</vt:lpstr>
      <vt:lpstr>Handlungsempfehlung 01: Wiesennutzung ohne Retention</vt:lpstr>
      <vt:lpstr>Handlungsempfehlung 01: Umleitung über die Wiesenau</vt:lpstr>
      <vt:lpstr>Handlungsempfehlung 01: Wiesenau ohne Retention</vt:lpstr>
      <vt:lpstr>Ortsbegehung Urselbach, Bereich Ludwig-Erhard-Straße (Detail zu Stelle x)</vt:lpstr>
      <vt:lpstr>Detailbetrachtung</vt:lpstr>
      <vt:lpstr>Detailbetrachtung – 3D Planung</vt:lpstr>
      <vt:lpstr>Handlungsempfehlung 02: Schaffung von Retentionsvolumen</vt:lpstr>
      <vt:lpstr>Handlungsempfehlung 02: Schaffung von Retentionsraum</vt:lpstr>
      <vt:lpstr>Wirkungsweise der Retention in der Fläche</vt:lpstr>
      <vt:lpstr>Wirkungsweise der Retention (Wellenverschiebung)</vt:lpstr>
      <vt:lpstr>Handlungsempfehlung 03: Stierstädter Bach (Phase II)</vt:lpstr>
      <vt:lpstr> „Wasser im Wald“</vt:lpstr>
      <vt:lpstr>Ausblick Phase II</vt:lpstr>
      <vt:lpstr>Ausblick Phase II: Retentionsräume/ Löschteiche: (Wasserentnahmestellen/Feuchtbiotope/Wasserrückhaltebecken)</vt:lpstr>
      <vt:lpstr>Standorte für mögliche Maßnahmen</vt:lpstr>
      <vt:lpstr>Phase II: Maßnahme 1</vt:lpstr>
      <vt:lpstr>Phase II: Maßnahme 1</vt:lpstr>
      <vt:lpstr>Phase II: Maßnahme 2</vt:lpstr>
      <vt:lpstr>Phase II: Maßnahme 2</vt:lpstr>
      <vt:lpstr>Phase II: Maßnahme 2 (Varianten)</vt:lpstr>
      <vt:lpstr>Phase II: Maßnahme 3</vt:lpstr>
      <vt:lpstr>Phase II: Maßnahme 3</vt:lpstr>
      <vt:lpstr>Umweltamt und BSO entwickeln seit 9/2023 Maßnahmen zum Hochwasserschutz in einem gemeinsamen Projekt</vt:lpstr>
      <vt:lpstr>Inhaltsverzeichnis</vt:lpstr>
      <vt:lpstr>Bestandsanalyse Kanal aquadrat 21.11.2023: Kanalnetz ist in Weißkirchener Straße nicht ursächlich für Wasser im Keller bei Starkregen</vt:lpstr>
      <vt:lpstr>Bestandsanalyse Kanal aquadrat vom 21.11.2023  </vt:lpstr>
      <vt:lpstr>Anhang 1</vt:lpstr>
      <vt:lpstr>Anhang 2</vt:lpstr>
      <vt:lpstr>Eine Option: Kanalerweiterung – sofern die Maßnahmen (Rückstaupumpen u. Sammelrinne in Kanal) der Eigentümer*Innen nicht wirksam sind. Weitere Optionen mit GEP 2024 prüfen.</vt:lpstr>
      <vt:lpstr>Inhaltsverzeichnis</vt:lpstr>
      <vt:lpstr>Gesetzliche Grundlagen</vt:lpstr>
      <vt:lpstr>Weitere Maßnahmen der Eigenvorsorge</vt:lpstr>
      <vt:lpstr>Rückstausicherung</vt:lpstr>
      <vt:lpstr>Sandsäcke</vt:lpstr>
      <vt:lpstr>Erhöhte Lichtschächte etc.</vt:lpstr>
      <vt:lpstr>Inhaltsverzeichnis</vt:lpstr>
      <vt:lpstr>Gebührenbescheide bei Feuerwehreinsätzen</vt:lpstr>
      <vt:lpstr>Gesetzliche Grundlagen</vt:lpstr>
      <vt:lpstr>Grundlagen in der Abwicklung von Feuerwehrgebühren</vt:lpstr>
      <vt:lpstr>Welche Einsätze sind gebührenpflichtig?</vt:lpstr>
      <vt:lpstr>Welche Einsätze sind gebührenpflichtig?</vt:lpstr>
      <vt:lpstr>Was ist eine Katastrophe?</vt:lpstr>
      <vt:lpstr>Überarbeitung der Gebührensatzung</vt:lpstr>
      <vt:lpstr>Vielen Dank für‘s Zuhören!  Ihre Fragen?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Bürgerinformation Weißkirchen</dc:title>
  <dc:subject/>
  <dc:creator>Au, Katrin-Nha-Yong</dc:creator>
  <cp:keywords/>
  <dc:description/>
  <cp:lastModifiedBy>Latsch, Anna</cp:lastModifiedBy>
  <cp:revision>52</cp:revision>
  <dcterms:created xsi:type="dcterms:W3CDTF">2024-04-25T12:13:58Z</dcterms:created>
  <dcterms:modified xsi:type="dcterms:W3CDTF">2024-04-29T14:47:58Z</dcterms:modified>
  <cp:category/>
  <dc:identifier/>
  <cp:contentStatus/>
  <dc:language/>
  <cp:version/>
</cp:coreProperties>
</file>